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329" r:id="rId2"/>
    <p:sldId id="295" r:id="rId3"/>
    <p:sldId id="297" r:id="rId4"/>
    <p:sldId id="290" r:id="rId5"/>
    <p:sldId id="316" r:id="rId6"/>
    <p:sldId id="313" r:id="rId7"/>
    <p:sldId id="319" r:id="rId8"/>
    <p:sldId id="292" r:id="rId9"/>
    <p:sldId id="312" r:id="rId10"/>
    <p:sldId id="291" r:id="rId11"/>
    <p:sldId id="306" r:id="rId12"/>
    <p:sldId id="305" r:id="rId13"/>
    <p:sldId id="331" r:id="rId14"/>
    <p:sldId id="298" r:id="rId15"/>
    <p:sldId id="322" r:id="rId16"/>
    <p:sldId id="325" r:id="rId17"/>
    <p:sldId id="324" r:id="rId18"/>
    <p:sldId id="293" r:id="rId19"/>
    <p:sldId id="301" r:id="rId20"/>
    <p:sldId id="302" r:id="rId21"/>
    <p:sldId id="317" r:id="rId22"/>
    <p:sldId id="304" r:id="rId23"/>
    <p:sldId id="300" r:id="rId24"/>
    <p:sldId id="318" r:id="rId25"/>
    <p:sldId id="299" r:id="rId26"/>
    <p:sldId id="326" r:id="rId27"/>
    <p:sldId id="328" r:id="rId28"/>
    <p:sldId id="327" r:id="rId29"/>
    <p:sldId id="303" r:id="rId30"/>
    <p:sldId id="315" r:id="rId31"/>
    <p:sldId id="30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10D430-3039-954B-BDF9-93B98C16D7A6}">
          <p14:sldIdLst>
            <p14:sldId id="329"/>
            <p14:sldId id="295"/>
            <p14:sldId id="297"/>
            <p14:sldId id="290"/>
            <p14:sldId id="316"/>
            <p14:sldId id="313"/>
            <p14:sldId id="319"/>
            <p14:sldId id="292"/>
            <p14:sldId id="312"/>
            <p14:sldId id="291"/>
            <p14:sldId id="306"/>
            <p14:sldId id="305"/>
            <p14:sldId id="331"/>
            <p14:sldId id="298"/>
            <p14:sldId id="322"/>
            <p14:sldId id="325"/>
            <p14:sldId id="324"/>
            <p14:sldId id="293"/>
            <p14:sldId id="301"/>
            <p14:sldId id="302"/>
            <p14:sldId id="317"/>
            <p14:sldId id="304"/>
            <p14:sldId id="300"/>
            <p14:sldId id="318"/>
            <p14:sldId id="299"/>
            <p14:sldId id="326"/>
            <p14:sldId id="328"/>
            <p14:sldId id="327"/>
            <p14:sldId id="303"/>
            <p14:sldId id="315"/>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ADADA"/>
    <a:srgbClr val="8C8D8C"/>
    <a:srgbClr val="FFFFFF"/>
    <a:srgbClr val="E8E6E7"/>
    <a:srgbClr val="005652"/>
    <a:srgbClr val="024642"/>
    <a:srgbClr val="F8F8F8"/>
    <a:srgbClr val="404039"/>
    <a:srgbClr val="334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54"/>
    <p:restoredTop sz="87120"/>
  </p:normalViewPr>
  <p:slideViewPr>
    <p:cSldViewPr snapToGrid="0" snapToObjects="1">
      <p:cViewPr varScale="1">
        <p:scale>
          <a:sx n="93" d="100"/>
          <a:sy n="93" d="100"/>
        </p:scale>
        <p:origin x="864"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35DA2-C479-D34B-B666-3D1E49BB9959}" type="doc">
      <dgm:prSet loTypeId="urn:microsoft.com/office/officeart/2005/8/layout/hChevron3" loCatId="" qsTypeId="urn:microsoft.com/office/officeart/2005/8/quickstyle/simple1" qsCatId="simple" csTypeId="urn:microsoft.com/office/officeart/2005/8/colors/accent3_5" csCatId="accent3" phldr="1"/>
      <dgm:spPr/>
    </dgm:pt>
    <dgm:pt modelId="{91DA5164-5C38-2445-B894-DA3F81AF521A}">
      <dgm:prSet phldrT="[Text]" custT="1"/>
      <dgm:spPr/>
      <dgm:t>
        <a:bodyPr/>
        <a:lstStyle/>
        <a:p>
          <a:r>
            <a:rPr lang="en-US" sz="1600" dirty="0">
              <a:solidFill>
                <a:schemeClr val="tx1"/>
              </a:solidFill>
            </a:rPr>
            <a:t>User input target job</a:t>
          </a:r>
          <a:endParaRPr lang="en-GB" sz="1600" dirty="0">
            <a:solidFill>
              <a:schemeClr val="tx1"/>
            </a:solidFill>
          </a:endParaRPr>
        </a:p>
      </dgm:t>
    </dgm:pt>
    <dgm:pt modelId="{F1097D37-212F-454C-B6B7-AFCE6A58C1C7}" type="parTrans" cxnId="{43C8C78D-EFAC-124B-A4A2-AEED9D0CCAF1}">
      <dgm:prSet/>
      <dgm:spPr/>
      <dgm:t>
        <a:bodyPr/>
        <a:lstStyle/>
        <a:p>
          <a:endParaRPr lang="en-GB" sz="1600">
            <a:solidFill>
              <a:schemeClr val="tx1"/>
            </a:solidFill>
          </a:endParaRPr>
        </a:p>
      </dgm:t>
    </dgm:pt>
    <dgm:pt modelId="{38D68030-EAF1-DA49-94F3-6D92C092AA36}" type="sibTrans" cxnId="{43C8C78D-EFAC-124B-A4A2-AEED9D0CCAF1}">
      <dgm:prSet/>
      <dgm:spPr/>
      <dgm:t>
        <a:bodyPr/>
        <a:lstStyle/>
        <a:p>
          <a:endParaRPr lang="en-GB" sz="1600">
            <a:solidFill>
              <a:schemeClr val="tx1"/>
            </a:solidFill>
          </a:endParaRPr>
        </a:p>
      </dgm:t>
    </dgm:pt>
    <dgm:pt modelId="{495753CE-49EC-4D47-8DEC-8FE73E578B4E}">
      <dgm:prSet phldrT="[Text]" custT="1"/>
      <dgm:spPr/>
      <dgm:t>
        <a:bodyPr/>
        <a:lstStyle/>
        <a:p>
          <a:r>
            <a:rPr lang="en-GB" sz="1600" dirty="0">
              <a:solidFill>
                <a:schemeClr val="tx1"/>
              </a:solidFill>
            </a:rPr>
            <a:t>1 list of recommend courses that cover the full set of competencies for the job</a:t>
          </a:r>
        </a:p>
      </dgm:t>
    </dgm:pt>
    <dgm:pt modelId="{8FCE62D2-3E9E-5E4D-8E1C-0DEE65F0AF82}" type="parTrans" cxnId="{59B6D3B4-A896-4A47-9948-B582DC859F2D}">
      <dgm:prSet/>
      <dgm:spPr/>
      <dgm:t>
        <a:bodyPr/>
        <a:lstStyle/>
        <a:p>
          <a:endParaRPr lang="en-GB" sz="1600">
            <a:solidFill>
              <a:schemeClr val="tx1"/>
            </a:solidFill>
          </a:endParaRPr>
        </a:p>
      </dgm:t>
    </dgm:pt>
    <dgm:pt modelId="{58F0D76C-1642-B447-ADF1-EABC0949915B}" type="sibTrans" cxnId="{59B6D3B4-A896-4A47-9948-B582DC859F2D}">
      <dgm:prSet/>
      <dgm:spPr/>
      <dgm:t>
        <a:bodyPr/>
        <a:lstStyle/>
        <a:p>
          <a:endParaRPr lang="en-GB" sz="1600">
            <a:solidFill>
              <a:schemeClr val="tx1"/>
            </a:solidFill>
          </a:endParaRPr>
        </a:p>
      </dgm:t>
    </dgm:pt>
    <dgm:pt modelId="{E6ED33BB-5B4C-BC4E-87DC-634F96ED88EC}">
      <dgm:prSet phldrT="[Text]" custT="1"/>
      <dgm:spPr/>
      <dgm:t>
        <a:bodyPr/>
        <a:lstStyle/>
        <a:p>
          <a:r>
            <a:rPr lang="en-US" sz="1600" dirty="0">
              <a:solidFill>
                <a:schemeClr val="tx1"/>
              </a:solidFill>
              <a:sym typeface="Wingdings" pitchFamily="2" charset="2"/>
            </a:rPr>
            <a:t>Extract full set of competencies required for job</a:t>
          </a:r>
          <a:endParaRPr lang="en-GB" sz="1600" dirty="0">
            <a:solidFill>
              <a:schemeClr val="tx1"/>
            </a:solidFill>
          </a:endParaRPr>
        </a:p>
      </dgm:t>
    </dgm:pt>
    <dgm:pt modelId="{B65A8759-E1D9-F546-A2EC-F8980AF78E3A}" type="parTrans" cxnId="{712EACDD-D6B5-3B4D-8269-9DC475F60F32}">
      <dgm:prSet/>
      <dgm:spPr/>
      <dgm:t>
        <a:bodyPr/>
        <a:lstStyle/>
        <a:p>
          <a:endParaRPr lang="en-GB" sz="1600">
            <a:solidFill>
              <a:schemeClr val="tx1"/>
            </a:solidFill>
          </a:endParaRPr>
        </a:p>
      </dgm:t>
    </dgm:pt>
    <dgm:pt modelId="{50173C4F-2390-A842-A0ED-1C8D3781F27C}" type="sibTrans" cxnId="{712EACDD-D6B5-3B4D-8269-9DC475F60F32}">
      <dgm:prSet/>
      <dgm:spPr/>
      <dgm:t>
        <a:bodyPr/>
        <a:lstStyle/>
        <a:p>
          <a:endParaRPr lang="en-GB" sz="1600">
            <a:solidFill>
              <a:schemeClr val="tx1"/>
            </a:solidFill>
          </a:endParaRPr>
        </a:p>
      </dgm:t>
    </dgm:pt>
    <dgm:pt modelId="{E5A5B66B-61CE-1943-B353-E2CAF0F50172}">
      <dgm:prSet phldrT="[Text]" custT="1"/>
      <dgm:spPr/>
      <dgm:t>
        <a:bodyPr/>
        <a:lstStyle/>
        <a:p>
          <a:r>
            <a:rPr lang="en-US" sz="1600" dirty="0">
              <a:solidFill>
                <a:schemeClr val="tx1"/>
              </a:solidFill>
              <a:sym typeface="Wingdings" pitchFamily="2" charset="2"/>
            </a:rPr>
            <a:t> TFIDF all competencies + course features</a:t>
          </a:r>
          <a:endParaRPr lang="en-GB" sz="1600" dirty="0">
            <a:solidFill>
              <a:schemeClr val="tx1"/>
            </a:solidFill>
          </a:endParaRPr>
        </a:p>
      </dgm:t>
    </dgm:pt>
    <dgm:pt modelId="{08ADDC20-D5FD-B44A-8C4B-D8078A9D502C}" type="parTrans" cxnId="{D0EB6681-C09F-924C-BA94-2C86E8B190F7}">
      <dgm:prSet/>
      <dgm:spPr/>
      <dgm:t>
        <a:bodyPr/>
        <a:lstStyle/>
        <a:p>
          <a:endParaRPr lang="en-GB" sz="1600">
            <a:solidFill>
              <a:schemeClr val="tx1"/>
            </a:solidFill>
          </a:endParaRPr>
        </a:p>
      </dgm:t>
    </dgm:pt>
    <dgm:pt modelId="{A0D5E3C9-6888-6849-97C3-7583EE8C32FA}" type="sibTrans" cxnId="{D0EB6681-C09F-924C-BA94-2C86E8B190F7}">
      <dgm:prSet/>
      <dgm:spPr/>
      <dgm:t>
        <a:bodyPr/>
        <a:lstStyle/>
        <a:p>
          <a:endParaRPr lang="en-GB" sz="1600">
            <a:solidFill>
              <a:schemeClr val="tx1"/>
            </a:solidFill>
          </a:endParaRPr>
        </a:p>
      </dgm:t>
    </dgm:pt>
    <dgm:pt modelId="{B2E114F6-1B0F-7846-88E3-347D9C470A57}">
      <dgm:prSet phldrT="[Text]" custT="1"/>
      <dgm:spPr/>
      <dgm:t>
        <a:bodyPr/>
        <a:lstStyle/>
        <a:p>
          <a:r>
            <a:rPr lang="en-US" sz="1600" dirty="0">
              <a:solidFill>
                <a:schemeClr val="tx1"/>
              </a:solidFill>
              <a:sym typeface="Wingdings" pitchFamily="2" charset="2"/>
            </a:rPr>
            <a:t>Similarity between full set of competencies and course content</a:t>
          </a:r>
          <a:endParaRPr lang="en-GB" sz="1600" dirty="0">
            <a:solidFill>
              <a:schemeClr val="tx1"/>
            </a:solidFill>
          </a:endParaRPr>
        </a:p>
      </dgm:t>
    </dgm:pt>
    <dgm:pt modelId="{DCB3CD71-5CFF-634A-9265-82274F111E70}" type="parTrans" cxnId="{95B39133-CD25-644C-8183-EA27FF087417}">
      <dgm:prSet/>
      <dgm:spPr/>
      <dgm:t>
        <a:bodyPr/>
        <a:lstStyle/>
        <a:p>
          <a:endParaRPr lang="en-GB" sz="1600">
            <a:solidFill>
              <a:schemeClr val="tx1"/>
            </a:solidFill>
          </a:endParaRPr>
        </a:p>
      </dgm:t>
    </dgm:pt>
    <dgm:pt modelId="{1D6E719F-F67B-6144-B3C2-D0EFD1F9ED5B}" type="sibTrans" cxnId="{95B39133-CD25-644C-8183-EA27FF087417}">
      <dgm:prSet/>
      <dgm:spPr/>
      <dgm:t>
        <a:bodyPr/>
        <a:lstStyle/>
        <a:p>
          <a:endParaRPr lang="en-GB" sz="1600">
            <a:solidFill>
              <a:schemeClr val="tx1"/>
            </a:solidFill>
          </a:endParaRPr>
        </a:p>
      </dgm:t>
    </dgm:pt>
    <dgm:pt modelId="{52975C94-9F89-F045-A18F-1FB81019424A}" type="pres">
      <dgm:prSet presAssocID="{54C35DA2-C479-D34B-B666-3D1E49BB9959}" presName="Name0" presStyleCnt="0">
        <dgm:presLayoutVars>
          <dgm:dir/>
          <dgm:resizeHandles val="exact"/>
        </dgm:presLayoutVars>
      </dgm:prSet>
      <dgm:spPr/>
    </dgm:pt>
    <dgm:pt modelId="{DC1BBBEE-332A-B04E-86B6-BA3CAD40ECD5}" type="pres">
      <dgm:prSet presAssocID="{91DA5164-5C38-2445-B894-DA3F81AF521A}" presName="parTxOnly" presStyleLbl="node1" presStyleIdx="0" presStyleCnt="5" custScaleX="48751">
        <dgm:presLayoutVars>
          <dgm:bulletEnabled val="1"/>
        </dgm:presLayoutVars>
      </dgm:prSet>
      <dgm:spPr/>
    </dgm:pt>
    <dgm:pt modelId="{B4B21915-2F16-914C-923F-673F6972FEB4}" type="pres">
      <dgm:prSet presAssocID="{38D68030-EAF1-DA49-94F3-6D92C092AA36}" presName="parSpace" presStyleCnt="0"/>
      <dgm:spPr/>
    </dgm:pt>
    <dgm:pt modelId="{69367A85-8D8F-C948-8C11-F467EFBAF9B6}" type="pres">
      <dgm:prSet presAssocID="{E6ED33BB-5B4C-BC4E-87DC-634F96ED88EC}" presName="parTxOnly" presStyleLbl="node1" presStyleIdx="1" presStyleCnt="5" custScaleX="78753">
        <dgm:presLayoutVars>
          <dgm:bulletEnabled val="1"/>
        </dgm:presLayoutVars>
      </dgm:prSet>
      <dgm:spPr/>
    </dgm:pt>
    <dgm:pt modelId="{3064CB6A-0437-9643-BE62-2C8A7154DE0F}" type="pres">
      <dgm:prSet presAssocID="{50173C4F-2390-A842-A0ED-1C8D3781F27C}" presName="parSpace" presStyleCnt="0"/>
      <dgm:spPr/>
    </dgm:pt>
    <dgm:pt modelId="{AECF84FF-EA0E-F642-8BFB-00DB0F08A140}" type="pres">
      <dgm:prSet presAssocID="{E5A5B66B-61CE-1943-B353-E2CAF0F50172}" presName="parTxOnly" presStyleLbl="node1" presStyleIdx="2" presStyleCnt="5" custScaleX="74161">
        <dgm:presLayoutVars>
          <dgm:bulletEnabled val="1"/>
        </dgm:presLayoutVars>
      </dgm:prSet>
      <dgm:spPr/>
    </dgm:pt>
    <dgm:pt modelId="{AB14791B-F102-C646-8F34-1B9167ED0772}" type="pres">
      <dgm:prSet presAssocID="{A0D5E3C9-6888-6849-97C3-7583EE8C32FA}" presName="parSpace" presStyleCnt="0"/>
      <dgm:spPr/>
    </dgm:pt>
    <dgm:pt modelId="{D012B07D-81DC-484D-8973-E41468438606}" type="pres">
      <dgm:prSet presAssocID="{B2E114F6-1B0F-7846-88E3-347D9C470A57}" presName="parTxOnly" presStyleLbl="node1" presStyleIdx="3" presStyleCnt="5" custScaleX="83097">
        <dgm:presLayoutVars>
          <dgm:bulletEnabled val="1"/>
        </dgm:presLayoutVars>
      </dgm:prSet>
      <dgm:spPr/>
    </dgm:pt>
    <dgm:pt modelId="{2667A404-C812-AC43-AADE-937851F56DE4}" type="pres">
      <dgm:prSet presAssocID="{1D6E719F-F67B-6144-B3C2-D0EFD1F9ED5B}" presName="parSpace" presStyleCnt="0"/>
      <dgm:spPr/>
    </dgm:pt>
    <dgm:pt modelId="{C2C18A22-DA56-EF42-B395-7ABCA635063A}" type="pres">
      <dgm:prSet presAssocID="{495753CE-49EC-4D47-8DEC-8FE73E578B4E}" presName="parTxOnly" presStyleLbl="node1" presStyleIdx="4" presStyleCnt="5" custScaleX="102020" custLinFactNeighborY="-1657">
        <dgm:presLayoutVars>
          <dgm:bulletEnabled val="1"/>
        </dgm:presLayoutVars>
      </dgm:prSet>
      <dgm:spPr/>
    </dgm:pt>
  </dgm:ptLst>
  <dgm:cxnLst>
    <dgm:cxn modelId="{7E7C7B14-78CA-D64F-844A-405BA042A4C9}" type="presOf" srcId="{B2E114F6-1B0F-7846-88E3-347D9C470A57}" destId="{D012B07D-81DC-484D-8973-E41468438606}" srcOrd="0" destOrd="0" presId="urn:microsoft.com/office/officeart/2005/8/layout/hChevron3"/>
    <dgm:cxn modelId="{E0A37B27-6D0F-174D-BE66-CE06D417AFEC}" type="presOf" srcId="{E5A5B66B-61CE-1943-B353-E2CAF0F50172}" destId="{AECF84FF-EA0E-F642-8BFB-00DB0F08A140}" srcOrd="0" destOrd="0" presId="urn:microsoft.com/office/officeart/2005/8/layout/hChevron3"/>
    <dgm:cxn modelId="{49F04D2B-51CF-DE44-BBF0-A27EDEE1AA15}" type="presOf" srcId="{495753CE-49EC-4D47-8DEC-8FE73E578B4E}" destId="{C2C18A22-DA56-EF42-B395-7ABCA635063A}" srcOrd="0" destOrd="0" presId="urn:microsoft.com/office/officeart/2005/8/layout/hChevron3"/>
    <dgm:cxn modelId="{92FA552E-D1F9-0540-9AF8-7997934D48EF}" type="presOf" srcId="{91DA5164-5C38-2445-B894-DA3F81AF521A}" destId="{DC1BBBEE-332A-B04E-86B6-BA3CAD40ECD5}" srcOrd="0" destOrd="0" presId="urn:microsoft.com/office/officeart/2005/8/layout/hChevron3"/>
    <dgm:cxn modelId="{95B39133-CD25-644C-8183-EA27FF087417}" srcId="{54C35DA2-C479-D34B-B666-3D1E49BB9959}" destId="{B2E114F6-1B0F-7846-88E3-347D9C470A57}" srcOrd="3" destOrd="0" parTransId="{DCB3CD71-5CFF-634A-9265-82274F111E70}" sibTransId="{1D6E719F-F67B-6144-B3C2-D0EFD1F9ED5B}"/>
    <dgm:cxn modelId="{D0EB6681-C09F-924C-BA94-2C86E8B190F7}" srcId="{54C35DA2-C479-D34B-B666-3D1E49BB9959}" destId="{E5A5B66B-61CE-1943-B353-E2CAF0F50172}" srcOrd="2" destOrd="0" parTransId="{08ADDC20-D5FD-B44A-8C4B-D8078A9D502C}" sibTransId="{A0D5E3C9-6888-6849-97C3-7583EE8C32FA}"/>
    <dgm:cxn modelId="{6029D383-E250-AD41-B839-5F8AAB36841B}" type="presOf" srcId="{E6ED33BB-5B4C-BC4E-87DC-634F96ED88EC}" destId="{69367A85-8D8F-C948-8C11-F467EFBAF9B6}" srcOrd="0" destOrd="0" presId="urn:microsoft.com/office/officeart/2005/8/layout/hChevron3"/>
    <dgm:cxn modelId="{43C8C78D-EFAC-124B-A4A2-AEED9D0CCAF1}" srcId="{54C35DA2-C479-D34B-B666-3D1E49BB9959}" destId="{91DA5164-5C38-2445-B894-DA3F81AF521A}" srcOrd="0" destOrd="0" parTransId="{F1097D37-212F-454C-B6B7-AFCE6A58C1C7}" sibTransId="{38D68030-EAF1-DA49-94F3-6D92C092AA36}"/>
    <dgm:cxn modelId="{59B6D3B4-A896-4A47-9948-B582DC859F2D}" srcId="{54C35DA2-C479-D34B-B666-3D1E49BB9959}" destId="{495753CE-49EC-4D47-8DEC-8FE73E578B4E}" srcOrd="4" destOrd="0" parTransId="{8FCE62D2-3E9E-5E4D-8E1C-0DEE65F0AF82}" sibTransId="{58F0D76C-1642-B447-ADF1-EABC0949915B}"/>
    <dgm:cxn modelId="{712EACDD-D6B5-3B4D-8269-9DC475F60F32}" srcId="{54C35DA2-C479-D34B-B666-3D1E49BB9959}" destId="{E6ED33BB-5B4C-BC4E-87DC-634F96ED88EC}" srcOrd="1" destOrd="0" parTransId="{B65A8759-E1D9-F546-A2EC-F8980AF78E3A}" sibTransId="{50173C4F-2390-A842-A0ED-1C8D3781F27C}"/>
    <dgm:cxn modelId="{CB65DDE4-DFEA-5F44-81D9-9A202CEE9488}" type="presOf" srcId="{54C35DA2-C479-D34B-B666-3D1E49BB9959}" destId="{52975C94-9F89-F045-A18F-1FB81019424A}" srcOrd="0" destOrd="0" presId="urn:microsoft.com/office/officeart/2005/8/layout/hChevron3"/>
    <dgm:cxn modelId="{C74C394C-1087-6845-95BC-BBCCA08D4091}" type="presParOf" srcId="{52975C94-9F89-F045-A18F-1FB81019424A}" destId="{DC1BBBEE-332A-B04E-86B6-BA3CAD40ECD5}" srcOrd="0" destOrd="0" presId="urn:microsoft.com/office/officeart/2005/8/layout/hChevron3"/>
    <dgm:cxn modelId="{13B7DDDD-DBF5-3D4E-AF0E-C97AA99A2651}" type="presParOf" srcId="{52975C94-9F89-F045-A18F-1FB81019424A}" destId="{B4B21915-2F16-914C-923F-673F6972FEB4}" srcOrd="1" destOrd="0" presId="urn:microsoft.com/office/officeart/2005/8/layout/hChevron3"/>
    <dgm:cxn modelId="{F40F537B-6425-FC41-A15C-BBA8499A2CF4}" type="presParOf" srcId="{52975C94-9F89-F045-A18F-1FB81019424A}" destId="{69367A85-8D8F-C948-8C11-F467EFBAF9B6}" srcOrd="2" destOrd="0" presId="urn:microsoft.com/office/officeart/2005/8/layout/hChevron3"/>
    <dgm:cxn modelId="{346353FF-6474-4F42-B674-AA98512366DD}" type="presParOf" srcId="{52975C94-9F89-F045-A18F-1FB81019424A}" destId="{3064CB6A-0437-9643-BE62-2C8A7154DE0F}" srcOrd="3" destOrd="0" presId="urn:microsoft.com/office/officeart/2005/8/layout/hChevron3"/>
    <dgm:cxn modelId="{3DE9898A-BA36-B445-B78D-28B58B2B41B7}" type="presParOf" srcId="{52975C94-9F89-F045-A18F-1FB81019424A}" destId="{AECF84FF-EA0E-F642-8BFB-00DB0F08A140}" srcOrd="4" destOrd="0" presId="urn:microsoft.com/office/officeart/2005/8/layout/hChevron3"/>
    <dgm:cxn modelId="{ACB5A7CA-D9B0-144A-AD07-CFD9DFF9F723}" type="presParOf" srcId="{52975C94-9F89-F045-A18F-1FB81019424A}" destId="{AB14791B-F102-C646-8F34-1B9167ED0772}" srcOrd="5" destOrd="0" presId="urn:microsoft.com/office/officeart/2005/8/layout/hChevron3"/>
    <dgm:cxn modelId="{5FEE1442-8B70-0F45-ACFC-AE7796D0F045}" type="presParOf" srcId="{52975C94-9F89-F045-A18F-1FB81019424A}" destId="{D012B07D-81DC-484D-8973-E41468438606}" srcOrd="6" destOrd="0" presId="urn:microsoft.com/office/officeart/2005/8/layout/hChevron3"/>
    <dgm:cxn modelId="{0AEB04BB-2E86-524D-A0E6-E59775E76BCE}" type="presParOf" srcId="{52975C94-9F89-F045-A18F-1FB81019424A}" destId="{2667A404-C812-AC43-AADE-937851F56DE4}" srcOrd="7" destOrd="0" presId="urn:microsoft.com/office/officeart/2005/8/layout/hChevron3"/>
    <dgm:cxn modelId="{5A3B0A7D-BC16-444C-BAED-DBFCCBF1B26C}" type="presParOf" srcId="{52975C94-9F89-F045-A18F-1FB81019424A}" destId="{C2C18A22-DA56-EF42-B395-7ABCA635063A}"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BBBEE-332A-B04E-86B6-BA3CAD40ECD5}">
      <dsp:nvSpPr>
        <dsp:cNvPr id="0" name=""/>
        <dsp:cNvSpPr/>
      </dsp:nvSpPr>
      <dsp:spPr>
        <a:xfrm>
          <a:off x="4442" y="0"/>
          <a:ext cx="1637663" cy="1082167"/>
        </a:xfrm>
        <a:prstGeom prst="homePlate">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User input target job</a:t>
          </a:r>
          <a:endParaRPr lang="en-GB" sz="1600" kern="1200" dirty="0">
            <a:solidFill>
              <a:schemeClr val="tx1"/>
            </a:solidFill>
          </a:endParaRPr>
        </a:p>
      </dsp:txBody>
      <dsp:txXfrm>
        <a:off x="4442" y="0"/>
        <a:ext cx="1367121" cy="1082167"/>
      </dsp:txXfrm>
    </dsp:sp>
    <dsp:sp modelId="{69367A85-8D8F-C948-8C11-F467EFBAF9B6}">
      <dsp:nvSpPr>
        <dsp:cNvPr id="0" name=""/>
        <dsp:cNvSpPr/>
      </dsp:nvSpPr>
      <dsp:spPr>
        <a:xfrm>
          <a:off x="970257" y="0"/>
          <a:ext cx="2645503" cy="1082167"/>
        </a:xfrm>
        <a:prstGeom prst="chevron">
          <a:avLst/>
        </a:prstGeom>
        <a:solidFill>
          <a:schemeClr val="accent3">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sym typeface="Wingdings" pitchFamily="2" charset="2"/>
            </a:rPr>
            <a:t>Extract full set of competencies required for job</a:t>
          </a:r>
          <a:endParaRPr lang="en-GB" sz="1600" kern="1200" dirty="0">
            <a:solidFill>
              <a:schemeClr val="tx1"/>
            </a:solidFill>
          </a:endParaRPr>
        </a:p>
      </dsp:txBody>
      <dsp:txXfrm>
        <a:off x="1511341" y="0"/>
        <a:ext cx="1563336" cy="1082167"/>
      </dsp:txXfrm>
    </dsp:sp>
    <dsp:sp modelId="{AECF84FF-EA0E-F642-8BFB-00DB0F08A140}">
      <dsp:nvSpPr>
        <dsp:cNvPr id="0" name=""/>
        <dsp:cNvSpPr/>
      </dsp:nvSpPr>
      <dsp:spPr>
        <a:xfrm>
          <a:off x="2943912" y="0"/>
          <a:ext cx="2491246" cy="1082167"/>
        </a:xfrm>
        <a:prstGeom prst="chevron">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sym typeface="Wingdings" pitchFamily="2" charset="2"/>
            </a:rPr>
            <a:t> TFIDF all competencies + course features</a:t>
          </a:r>
          <a:endParaRPr lang="en-GB" sz="1600" kern="1200" dirty="0">
            <a:solidFill>
              <a:schemeClr val="tx1"/>
            </a:solidFill>
          </a:endParaRPr>
        </a:p>
      </dsp:txBody>
      <dsp:txXfrm>
        <a:off x="3484996" y="0"/>
        <a:ext cx="1409079" cy="1082167"/>
      </dsp:txXfrm>
    </dsp:sp>
    <dsp:sp modelId="{D012B07D-81DC-484D-8973-E41468438606}">
      <dsp:nvSpPr>
        <dsp:cNvPr id="0" name=""/>
        <dsp:cNvSpPr/>
      </dsp:nvSpPr>
      <dsp:spPr>
        <a:xfrm>
          <a:off x="4763311" y="0"/>
          <a:ext cx="2791428" cy="1082167"/>
        </a:xfrm>
        <a:prstGeom prst="chevron">
          <a:avLst/>
        </a:prstGeom>
        <a:solidFill>
          <a:schemeClr val="accent3">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sym typeface="Wingdings" pitchFamily="2" charset="2"/>
            </a:rPr>
            <a:t>Similarity between full set of competencies and course content</a:t>
          </a:r>
          <a:endParaRPr lang="en-GB" sz="1600" kern="1200" dirty="0">
            <a:solidFill>
              <a:schemeClr val="tx1"/>
            </a:solidFill>
          </a:endParaRPr>
        </a:p>
      </dsp:txBody>
      <dsp:txXfrm>
        <a:off x="5304395" y="0"/>
        <a:ext cx="1709261" cy="1082167"/>
      </dsp:txXfrm>
    </dsp:sp>
    <dsp:sp modelId="{C2C18A22-DA56-EF42-B395-7ABCA635063A}">
      <dsp:nvSpPr>
        <dsp:cNvPr id="0" name=""/>
        <dsp:cNvSpPr/>
      </dsp:nvSpPr>
      <dsp:spPr>
        <a:xfrm>
          <a:off x="6882891" y="0"/>
          <a:ext cx="3427097" cy="1082167"/>
        </a:xfrm>
        <a:prstGeom prst="chevron">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1 list of recommend courses that cover the full set of competencies for the job</a:t>
          </a:r>
        </a:p>
      </dsp:txBody>
      <dsp:txXfrm>
        <a:off x="7423975" y="0"/>
        <a:ext cx="2344930" cy="108216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8:16:43.332"/>
    </inkml:context>
    <inkml:brush xml:id="br0">
      <inkml:brushProperty name="width" value="0.05" units="cm"/>
      <inkml:brushProperty name="height" value="0.05" units="cm"/>
      <inkml:brushProperty name="color" value="#E71224"/>
    </inkml:brush>
  </inkml:definitions>
  <inkml:trace contextRef="#ctx0" brushRef="#br0">884 0 24575,'-23'0'0,"-29"10"0,3-2 0,-25 13 0,5 6 0,13-3 0,-18 8 0,41-12 0,-13 1 0,25-3 0,-14 8 0,11-11 0,-2 14 0,7-14 0,1 4 0,8 2 0,-3-10 0,4 16 0,-4-12 0,7 7 0,-7 1 0,8 1 0,-5 0 0,5 4 0,-3-4 0,3 0 0,-1 3 0,-2-8 0,7 9 0,-3-4 0,4 5 0,-3-5 0,2 4 0,-3-4 0,4 11 0,0-5 0,0 5 0,0 0 0,0-5 0,0 5 0,4-6 0,-3-5 0,7-1 0,-3-5 0,0-1 0,3 1 0,-7 0 0,7-1 0,-7-3 0,3-2 0,-1-4 0,-2 0 0,2 0 0,-3 0 0,0-1 0,-3-2 0,-5-2 0,-1-3 0,-8-4 0,8 3 0,-8-7 0,-4-1 0,1-1 0,-6-6 0,9 6 0,3-2 0,2 4 0,4 3 0,3-2 0,-2 3 0,10-1 0,-2 5 0,14 13 0,4-3 0,4 7 0,0-4 0,-6-3 0,-3 2 0,2-3 0,-3-1 0,1 1 0,-2-1 0,-4 0 0,0 0 0,0-4 0,-1-1 0,1-3 0,-1 0 0,1 0 0,0 0 0,-4-3 0,3-2 0,-1-12 0,2 2 0,-3-8 0,4 1 0,-8 3 0,3-9 0,-4 13 0,4-7 0,1 9 0,0-5 0,2 4 0,-3 2 0,4 4 0,1-4 0,-1 2 0,-3-2 0,2 4 0,-3 0 0,4 0 0,0 3 0,0-2 0,0 3 0,-4-1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8:16:53.042"/>
    </inkml:context>
    <inkml:brush xml:id="br0">
      <inkml:brushProperty name="width" value="0.05" units="cm"/>
      <inkml:brushProperty name="height" value="0.05" units="cm"/>
      <inkml:brushProperty name="color" value="#E71224"/>
    </inkml:brush>
  </inkml:definitions>
  <inkml:trace contextRef="#ctx0" brushRef="#br0">926 0 24575,'-17'0'0,"-40"18"0,18-9 0,-28 14 0,19-8 0,15-4 0,-15 3 0,24-5 0,-4 1 0,9-1 0,-4 0 0,0 0 0,4 0 0,-4 0 0,5 4 0,-4-7 0,2 10 0,-2-10 0,4 10 0,0-2 0,0 0 0,1 2 0,-1-2 0,0 0 0,0 2 0,0-2 0,9-1 0,-7 4 0,6-4 0,-3 4 0,0-4 0,9-1 0,-4-4 0,7 0 0,-6 0 0,3 0 0,-1 4 0,-2-3 0,3 3 0,-1 1 0,-2-4 0,3 3 0,-1-4 0,2 0 0,3 0 0,-4 0 0,3-1 0,-2 1 0,-1-3 0,3 2 0,-2-3 0,-1 4 0,3 0 0,-2-10 0,3-4 0,0-6 0,0-5 0,0 8 0,-4-8 0,-1 0 0,-4 3 0,5-7 0,-3 12 0,2-3 0,1 4 0,-4-4 0,4 2 0,-5-2 0,5 4 0,-4 3 0,8-2 0,-8 3 0,7-4 0,-2 0 0,3 6 0,3 11 0,2 1 0,-1 10 0,8 6 0,-10-9 0,11 17 0,-8-11 0,3-3 0,-3 4 0,2-14 0,-2 2 0,-1-4 0,3 0 0,-2-4 0,2 0 0,1-4 0,0 0 0,0 0 0,0 0 0,4 0 0,-3-4 0,3 3 0,1-6 0,-4 2 0,7 0 0,-7-2 0,8 6 0,-8-2 0,3 3 0,-4 0 0,5 0 0,-4 0 0,7 0 0,-2 0 0,-1 0 0,-1 0 0,0 0 0,-3 0 0,4 0 0,-6 0 0,1 0 0,0 0 0,0 0 0,-1 0 0,1 0 0,0 0 0,0 0 0,0 0 0,-4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8:17:23.966"/>
    </inkml:context>
    <inkml:brush xml:id="br0">
      <inkml:brushProperty name="width" value="0.05" units="cm"/>
      <inkml:brushProperty name="height" value="0.05" units="cm"/>
      <inkml:brushProperty name="color" value="#E71224"/>
    </inkml:brush>
  </inkml:definitions>
  <inkml:trace contextRef="#ctx0" brushRef="#br0">0 0 24575,'0'8'0,"0"-1"0,0 35 0,0-21 0,0 22 0,0-26 0,0-4 0,0 1 0,0-2 0,0 0 0,0 2 0,0-1 0,0 3 0,0-6 0,4 2 0,-3 0 0,2-3 0,1 3 0,-3-4 0,6 5 0,-6 0 0,7 0 0,-8 4 0,4-4 0,0 1 0,0 2 0,1-2 0,2-1 0,-6 4 0,6-8 0,-2 3 0,3-4 0,-4 4 0,4 2 0,-4-1 0,9 0 0,-4-1 0,4 7 0,0 0 0,-3 3 0,3-4 0,0 0 0,-3-1 0,3 1 0,-1-4 0,-2 3 0,7-8 0,-11 8 0,9-7 0,-9 2 0,7 1 0,-5-4 0,0 7 0,0-7 0,1 8 0,-1-8 0,1 8 0,-1-4 0,5 5 0,-3-5 0,2-1 0,-4-4 0,0 5 0,0-4 0,1 3 0,-1 0 0,5-2 0,-4 2 0,4 1 0,-1-4 0,-3 4 0,4-1 0,-5-3 0,0 3 0,-3-4 0,2-3 0,-7 2 0,7-6 0,-6-1 0,2-4 0,-3-4 0,0-3 0,0-2 0,0 0 0,0 0 0,0 6 0,0-1 0,0-5 0,0 4 0,0-3 0,0 4 0,0 0 0,0 0 0,0 0 0,0 0 0,0 0 0,0 1 0,0-1 0,0 10 0,0 0 0,0 9 0,0-3 0,0 8 0,0-6 0,0 10 0,0-11 0,0 7 0,0-7 0,0 4 0,0-6 0,0 1 0,0 0 0,0 0 0,4-4 0,-3 3 0,2-3 0,-3 4 0,0-1 0,0 0 0,-3-3 0,-1 0 0,-4-4 0,0 0 0,-4 0 0,6 3 0,-10-2 0,11 6 0,-12-6 0,8 3 0,-8-4 0,8 3 0,-8-2 0,8 3 0,-3-4 0,-1 0 0,4 0 0,-3 0 0,4 0 0,0 0 0,-5 0 0,4 0 0,-8 0 0,8 0 0,-7 0 0,7 0 0,-4 0 0,5 0 0,1 0 0,-2 0 0,2 0 0,2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1814EC-904B-624D-BCEB-240F227ED8FF}" type="datetimeFigureOut">
              <a:rPr lang="en-US" smtClean="0"/>
              <a:t>5/12/22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D46194-E1D1-9049-971B-131D6A7AA9A9}" type="slidenum">
              <a:rPr lang="en-US" smtClean="0"/>
              <a:t>‹#›</a:t>
            </a:fld>
            <a:endParaRPr lang="en-US"/>
          </a:p>
        </p:txBody>
      </p:sp>
    </p:spTree>
    <p:extLst>
      <p:ext uri="{BB962C8B-B14F-4D97-AF65-F5344CB8AC3E}">
        <p14:creationId xmlns:p14="http://schemas.microsoft.com/office/powerpoint/2010/main" val="424929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introduce the project briefly and run through the considerations for the approach, before jumping into the stages of building the recommender system. Then I will do a short demo and end off with future steps and my own internship learning points</a:t>
            </a:r>
          </a:p>
        </p:txBody>
      </p:sp>
      <p:sp>
        <p:nvSpPr>
          <p:cNvPr id="4" name="Slide Number Placeholder 3"/>
          <p:cNvSpPr>
            <a:spLocks noGrp="1"/>
          </p:cNvSpPr>
          <p:nvPr>
            <p:ph type="sldNum" sz="quarter" idx="5"/>
          </p:nvPr>
        </p:nvSpPr>
        <p:spPr/>
        <p:txBody>
          <a:bodyPr/>
          <a:lstStyle/>
          <a:p>
            <a:fld id="{51D46194-E1D1-9049-971B-131D6A7AA9A9}" type="slidenum">
              <a:rPr lang="en-US" smtClean="0"/>
              <a:t>2</a:t>
            </a:fld>
            <a:endParaRPr lang="en-US"/>
          </a:p>
        </p:txBody>
      </p:sp>
    </p:spTree>
    <p:extLst>
      <p:ext uri="{BB962C8B-B14F-4D97-AF65-F5344CB8AC3E}">
        <p14:creationId xmlns:p14="http://schemas.microsoft.com/office/powerpoint/2010/main" val="1587654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the system will extract the features of both the proficiency descriptions that correspond to the users skill gaps (which as earlier explained, refers to the observable indicators of an employee’s skills)</a:t>
            </a:r>
          </a:p>
          <a:p>
            <a:r>
              <a:rPr lang="en-US" dirty="0"/>
              <a:t>The system will also extract the features of the course content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extracting and combining feature data from the proficiency and course descriptions, TF-IDF matrix is created</a:t>
            </a:r>
            <a:r>
              <a:rPr lang="en-SG" dirty="0"/>
              <a:t>, </a:t>
            </a:r>
            <a:r>
              <a:rPr lang="en-SG" strike="sngStrike" dirty="0"/>
              <a:t>which counts and weights words in all descriptions</a:t>
            </a:r>
            <a:r>
              <a:rPr lang="en-SG" dirty="0"/>
              <a:t>, and a (cosine) similarity score between the sparse text-vectors is calculated. </a:t>
            </a:r>
          </a:p>
          <a:p>
            <a:endParaRPr lang="en-US" dirty="0"/>
          </a:p>
          <a:p>
            <a:r>
              <a:rPr lang="en-US" dirty="0"/>
              <a:t>Those with the highest similarity will be pushed back to the user</a:t>
            </a:r>
          </a:p>
          <a:p>
            <a:r>
              <a:rPr lang="en-US" dirty="0"/>
              <a:t>So for each skill gap identified, a list of recommendations will be returned to the user.</a:t>
            </a:r>
          </a:p>
          <a:p>
            <a:endParaRPr lang="en-US" dirty="0"/>
          </a:p>
          <a:p>
            <a:endParaRPr lang="en-US" dirty="0"/>
          </a:p>
        </p:txBody>
      </p:sp>
      <p:sp>
        <p:nvSpPr>
          <p:cNvPr id="4" name="Slide Number Placeholder 3"/>
          <p:cNvSpPr>
            <a:spLocks noGrp="1"/>
          </p:cNvSpPr>
          <p:nvPr>
            <p:ph type="sldNum" sz="quarter" idx="5"/>
          </p:nvPr>
        </p:nvSpPr>
        <p:spPr/>
        <p:txBody>
          <a:bodyPr/>
          <a:lstStyle/>
          <a:p>
            <a:fld id="{C7B350EA-BCF9-EB4F-9569-435202DB12E9}" type="slidenum">
              <a:rPr lang="en-US" smtClean="0"/>
              <a:t>12</a:t>
            </a:fld>
            <a:endParaRPr lang="en-US"/>
          </a:p>
        </p:txBody>
      </p:sp>
    </p:spTree>
    <p:extLst>
      <p:ext uri="{BB962C8B-B14F-4D97-AF65-F5344CB8AC3E}">
        <p14:creationId xmlns:p14="http://schemas.microsoft.com/office/powerpoint/2010/main" val="772097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the following technology was employed.</a:t>
            </a:r>
          </a:p>
          <a:p>
            <a:r>
              <a:rPr lang="en-US" dirty="0"/>
              <a:t>Code was all done in python language on </a:t>
            </a:r>
            <a:r>
              <a:rPr lang="en-US" dirty="0" err="1"/>
              <a:t>jupyter</a:t>
            </a:r>
            <a:r>
              <a:rPr lang="en-US" dirty="0"/>
              <a:t> notebook. Apache tika library was used to extract data from PDF files </a:t>
            </a:r>
          </a:p>
          <a:p>
            <a:r>
              <a:rPr lang="en-US" dirty="0"/>
              <a:t>and scikit learn and the natural language toolkit library were used mostly in building the model</a:t>
            </a:r>
          </a:p>
          <a:p>
            <a:endParaRPr lang="en-US" dirty="0"/>
          </a:p>
          <a:p>
            <a:r>
              <a:rPr lang="en-US" dirty="0"/>
              <a:t>Tableau and word loud library was then used for the visualizations in the exploration phase and </a:t>
            </a:r>
          </a:p>
          <a:p>
            <a:r>
              <a:rPr lang="en-US" dirty="0"/>
              <a:t>For front end, </a:t>
            </a:r>
            <a:r>
              <a:rPr lang="en-US" dirty="0" err="1"/>
              <a:t>streamlit</a:t>
            </a:r>
            <a:r>
              <a:rPr lang="en-US" dirty="0"/>
              <a:t> was used. For this the code was done in </a:t>
            </a:r>
            <a:r>
              <a:rPr lang="en-US" dirty="0" err="1"/>
              <a:t>spyder</a:t>
            </a:r>
            <a:r>
              <a:rPr lang="en-US" dirty="0"/>
              <a:t> and </a:t>
            </a:r>
            <a:r>
              <a:rPr lang="en-US" dirty="0" err="1"/>
              <a:t>altair</a:t>
            </a:r>
            <a:r>
              <a:rPr lang="en-US" dirty="0"/>
              <a:t> library was used for the graphs on the user interface</a:t>
            </a:r>
          </a:p>
        </p:txBody>
      </p:sp>
      <p:sp>
        <p:nvSpPr>
          <p:cNvPr id="4" name="Slide Number Placeholder 3"/>
          <p:cNvSpPr>
            <a:spLocks noGrp="1"/>
          </p:cNvSpPr>
          <p:nvPr>
            <p:ph type="sldNum" sz="quarter" idx="5"/>
          </p:nvPr>
        </p:nvSpPr>
        <p:spPr/>
        <p:txBody>
          <a:bodyPr/>
          <a:lstStyle/>
          <a:p>
            <a:fld id="{C7B350EA-BCF9-EB4F-9569-435202DB12E9}" type="slidenum">
              <a:rPr lang="en-US" smtClean="0"/>
              <a:t>13</a:t>
            </a:fld>
            <a:endParaRPr lang="en-US"/>
          </a:p>
        </p:txBody>
      </p:sp>
    </p:spTree>
    <p:extLst>
      <p:ext uri="{BB962C8B-B14F-4D97-AF65-F5344CB8AC3E}">
        <p14:creationId xmlns:p14="http://schemas.microsoft.com/office/powerpoint/2010/main" val="1776717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the building the system, starting with the data and exploration</a:t>
            </a:r>
          </a:p>
        </p:txBody>
      </p:sp>
      <p:sp>
        <p:nvSpPr>
          <p:cNvPr id="4" name="Slide Number Placeholder 3"/>
          <p:cNvSpPr>
            <a:spLocks noGrp="1"/>
          </p:cNvSpPr>
          <p:nvPr>
            <p:ph type="sldNum" sz="quarter" idx="5"/>
          </p:nvPr>
        </p:nvSpPr>
        <p:spPr/>
        <p:txBody>
          <a:bodyPr/>
          <a:lstStyle/>
          <a:p>
            <a:fld id="{51D46194-E1D1-9049-971B-131D6A7AA9A9}" type="slidenum">
              <a:rPr lang="en-US" smtClean="0"/>
              <a:t>14</a:t>
            </a:fld>
            <a:endParaRPr lang="en-US"/>
          </a:p>
        </p:txBody>
      </p:sp>
    </p:spTree>
    <p:extLst>
      <p:ext uri="{BB962C8B-B14F-4D97-AF65-F5344CB8AC3E}">
        <p14:creationId xmlns:p14="http://schemas.microsoft.com/office/powerpoint/2010/main" val="2488689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Employee(user) and courses data was required as inputs for the model</a:t>
            </a:r>
          </a:p>
        </p:txBody>
      </p:sp>
      <p:sp>
        <p:nvSpPr>
          <p:cNvPr id="4" name="Slide Number Placeholder 3"/>
          <p:cNvSpPr>
            <a:spLocks noGrp="1"/>
          </p:cNvSpPr>
          <p:nvPr>
            <p:ph type="sldNum" sz="quarter" idx="5"/>
          </p:nvPr>
        </p:nvSpPr>
        <p:spPr/>
        <p:txBody>
          <a:bodyPr/>
          <a:lstStyle/>
          <a:p>
            <a:fld id="{51D46194-E1D1-9049-971B-131D6A7AA9A9}" type="slidenum">
              <a:rPr lang="en-US" smtClean="0"/>
              <a:t>15</a:t>
            </a:fld>
            <a:endParaRPr lang="en-US"/>
          </a:p>
        </p:txBody>
      </p:sp>
    </p:spTree>
    <p:extLst>
      <p:ext uri="{BB962C8B-B14F-4D97-AF65-F5344CB8AC3E}">
        <p14:creationId xmlns:p14="http://schemas.microsoft.com/office/powerpoint/2010/main" val="2897667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employee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 job title of the user is required, along with the ideal skills or competencies required to carry out that job. We also need to know the users current level of competency/proficiency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for competency and proficiency data- open source competency framework was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org has yet to roll out their own competency frameworks, the publicly available </a:t>
            </a:r>
            <a:r>
              <a:rPr lang="en-US" dirty="0" err="1"/>
              <a:t>SkillsFuture</a:t>
            </a:r>
            <a:r>
              <a:rPr lang="en-US" dirty="0"/>
              <a:t> ICT competency frameworks was used for the current POC. This was because the data was highly relevant and in a similar structure to what the the org wants to develop their own framework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also do not officially track technical proficiency of employees, the workaround was to allow employees to indicate their own current proficiency level. Thus our eventual system will cater for employee’s input, which will be covered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1D46194-E1D1-9049-971B-131D6A7AA9A9}" type="slidenum">
              <a:rPr lang="en-US" smtClean="0"/>
              <a:t>16</a:t>
            </a:fld>
            <a:endParaRPr lang="en-US"/>
          </a:p>
        </p:txBody>
      </p:sp>
    </p:spTree>
    <p:extLst>
      <p:ext uri="{BB962C8B-B14F-4D97-AF65-F5344CB8AC3E}">
        <p14:creationId xmlns:p14="http://schemas.microsoft.com/office/powerpoint/2010/main" val="2767801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For course data, we need the course title and the skills covered for each course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obtain this, open-source Coursera database was used and the content covered was pulled from the course descriptions provided.</a:t>
            </a:r>
          </a:p>
          <a:p>
            <a:endParaRPr lang="en-US" dirty="0"/>
          </a:p>
        </p:txBody>
      </p:sp>
      <p:sp>
        <p:nvSpPr>
          <p:cNvPr id="4" name="Slide Number Placeholder 3"/>
          <p:cNvSpPr>
            <a:spLocks noGrp="1"/>
          </p:cNvSpPr>
          <p:nvPr>
            <p:ph type="sldNum" sz="quarter" idx="5"/>
          </p:nvPr>
        </p:nvSpPr>
        <p:spPr/>
        <p:txBody>
          <a:bodyPr/>
          <a:lstStyle/>
          <a:p>
            <a:fld id="{51D46194-E1D1-9049-971B-131D6A7AA9A9}" type="slidenum">
              <a:rPr lang="en-US" smtClean="0"/>
              <a:t>17</a:t>
            </a:fld>
            <a:endParaRPr lang="en-US"/>
          </a:p>
        </p:txBody>
      </p:sp>
    </p:spTree>
    <p:extLst>
      <p:ext uri="{BB962C8B-B14F-4D97-AF65-F5344CB8AC3E}">
        <p14:creationId xmlns:p14="http://schemas.microsoft.com/office/powerpoint/2010/main" val="2210890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extraction of competency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a:t>
            </a:r>
            <a:r>
              <a:rPr lang="en-US" dirty="0" err="1"/>
              <a:t>SkillsFuture</a:t>
            </a:r>
            <a:r>
              <a:rPr lang="en-US" dirty="0"/>
              <a:t> documents, I extracted the competencies required for each job and the required level of proficiency(e.g. applications development level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Later on this would be used to identify the active employee’s skill gaps vis-à-vis their current job.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job related fields were also extracted for exploration.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steps were iterated over all the PDF files and then </a:t>
            </a:r>
            <a:r>
              <a:rPr lang="en-SG" dirty="0"/>
              <a:t>saved into a data frame </a:t>
            </a:r>
          </a:p>
        </p:txBody>
      </p:sp>
      <p:sp>
        <p:nvSpPr>
          <p:cNvPr id="4" name="Slide Number Placeholder 3"/>
          <p:cNvSpPr>
            <a:spLocks noGrp="1"/>
          </p:cNvSpPr>
          <p:nvPr>
            <p:ph type="sldNum" sz="quarter" idx="5"/>
          </p:nvPr>
        </p:nvSpPr>
        <p:spPr/>
        <p:txBody>
          <a:bodyPr/>
          <a:lstStyle/>
          <a:p>
            <a:fld id="{51D46194-E1D1-9049-971B-131D6A7AA9A9}" type="slidenum">
              <a:rPr lang="en-US" smtClean="0"/>
              <a:t>18</a:t>
            </a:fld>
            <a:endParaRPr lang="en-US"/>
          </a:p>
        </p:txBody>
      </p:sp>
    </p:spTree>
    <p:extLst>
      <p:ext uri="{BB962C8B-B14F-4D97-AF65-F5344CB8AC3E}">
        <p14:creationId xmlns:p14="http://schemas.microsoft.com/office/powerpoint/2010/main" val="2968703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lumMod val="85000"/>
                    <a:lumOff val="15000"/>
                  </a:schemeClr>
                </a:solidFill>
              </a:rPr>
              <a:t>Then I extracted the corresponding proficiency descriptions for the levels of competency, </a:t>
            </a:r>
            <a:r>
              <a:rPr lang="en-US" dirty="0"/>
              <a:t>So for each competency (represented by the excel image on the left), we should see a description of the performance indicators that an employee with say level 1 proficiency should posses, vs level 2, level 3 and so on. As you can also see, not all levels have description, so we had to deal with </a:t>
            </a:r>
            <a:r>
              <a:rPr lang="en-US" dirty="0" err="1"/>
              <a:t>Nas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85000"/>
                    <a:lumOff val="15000"/>
                  </a:schemeClr>
                </a:solidFill>
              </a:rPr>
              <a:t>These were all found in separate excel sheets, so again, the steps were i</a:t>
            </a:r>
            <a:r>
              <a:rPr lang="en-US" dirty="0"/>
              <a:t>terated over the Excel files and </a:t>
            </a:r>
            <a:r>
              <a:rPr lang="en-SG" dirty="0"/>
              <a:t>saved into a data frame </a:t>
            </a:r>
            <a:r>
              <a:rPr lang="en-SG" dirty="0">
                <a:sym typeface="Wingdings" pitchFamily="2" charset="2"/>
              </a:rPr>
              <a:t> </a:t>
            </a:r>
            <a:r>
              <a:rPr lang="en-US" dirty="0"/>
              <a:t>these Proficiency descriptions will be later used as a direct input into the recommender model </a:t>
            </a:r>
          </a:p>
          <a:p>
            <a:endParaRPr lang="en-SG" dirty="0"/>
          </a:p>
        </p:txBody>
      </p:sp>
      <p:sp>
        <p:nvSpPr>
          <p:cNvPr id="4" name="Slide Number Placeholder 3"/>
          <p:cNvSpPr>
            <a:spLocks noGrp="1"/>
          </p:cNvSpPr>
          <p:nvPr>
            <p:ph type="sldNum" sz="quarter" idx="5"/>
          </p:nvPr>
        </p:nvSpPr>
        <p:spPr/>
        <p:txBody>
          <a:bodyPr/>
          <a:lstStyle/>
          <a:p>
            <a:fld id="{51D46194-E1D1-9049-971B-131D6A7AA9A9}" type="slidenum">
              <a:rPr lang="en-US" smtClean="0"/>
              <a:t>19</a:t>
            </a:fld>
            <a:endParaRPr lang="en-US"/>
          </a:p>
        </p:txBody>
      </p:sp>
    </p:spTree>
    <p:extLst>
      <p:ext uri="{BB962C8B-B14F-4D97-AF65-F5344CB8AC3E}">
        <p14:creationId xmlns:p14="http://schemas.microsoft.com/office/powerpoint/2010/main" val="1333224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t>
            </a:r>
            <a:r>
              <a:rPr lang="en-US" dirty="0" err="1"/>
              <a:t>i</a:t>
            </a:r>
            <a:r>
              <a:rPr lang="en-US" dirty="0"/>
              <a:t> extracted course details and description of what content each course will cover.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data was pre-processed, and non-words were removed.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Upon further inspection, it was also discovered that the difficulty level (click-red arrow) was tagged rather subjectively and was not standardized, thus this data was not used to refine the model later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course content textual data was also used as a direct input in</a:t>
            </a:r>
            <a:r>
              <a:rPr lang="en-US" baseline="0" dirty="0"/>
              <a:t> the model</a:t>
            </a:r>
            <a:endParaRPr lang="en-US" dirty="0"/>
          </a:p>
        </p:txBody>
      </p:sp>
      <p:sp>
        <p:nvSpPr>
          <p:cNvPr id="4" name="Slide Number Placeholder 3"/>
          <p:cNvSpPr>
            <a:spLocks noGrp="1"/>
          </p:cNvSpPr>
          <p:nvPr>
            <p:ph type="sldNum" sz="quarter" idx="5"/>
          </p:nvPr>
        </p:nvSpPr>
        <p:spPr/>
        <p:txBody>
          <a:bodyPr/>
          <a:lstStyle/>
          <a:p>
            <a:fld id="{51D46194-E1D1-9049-971B-131D6A7AA9A9}" type="slidenum">
              <a:rPr lang="en-US" smtClean="0"/>
              <a:t>20</a:t>
            </a:fld>
            <a:endParaRPr lang="en-US"/>
          </a:p>
        </p:txBody>
      </p:sp>
    </p:spTree>
    <p:extLst>
      <p:ext uri="{BB962C8B-B14F-4D97-AF65-F5344CB8AC3E}">
        <p14:creationId xmlns:p14="http://schemas.microsoft.com/office/powerpoint/2010/main" val="1208439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where the extracted data was later fed into.</a:t>
            </a:r>
          </a:p>
          <a:p>
            <a:r>
              <a:rPr lang="en-US" dirty="0"/>
              <a:t>As mentioned, competency framework data was used in part 1 to identify employee skill gaps, while the proficiency data and course data was used to build the model itself</a:t>
            </a:r>
          </a:p>
        </p:txBody>
      </p:sp>
      <p:sp>
        <p:nvSpPr>
          <p:cNvPr id="4" name="Slide Number Placeholder 3"/>
          <p:cNvSpPr>
            <a:spLocks noGrp="1"/>
          </p:cNvSpPr>
          <p:nvPr>
            <p:ph type="sldNum" sz="quarter" idx="5"/>
          </p:nvPr>
        </p:nvSpPr>
        <p:spPr/>
        <p:txBody>
          <a:bodyPr/>
          <a:lstStyle/>
          <a:p>
            <a:fld id="{C7B350EA-BCF9-EB4F-9569-435202DB12E9}" type="slidenum">
              <a:rPr lang="en-US" smtClean="0"/>
              <a:t>21</a:t>
            </a:fld>
            <a:endParaRPr lang="en-US"/>
          </a:p>
        </p:txBody>
      </p:sp>
    </p:spTree>
    <p:extLst>
      <p:ext uri="{BB962C8B-B14F-4D97-AF65-F5344CB8AC3E}">
        <p14:creationId xmlns:p14="http://schemas.microsoft.com/office/powerpoint/2010/main" val="132872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For this project, the business objective was to empower employees to take charge of their learning and development, by identifying their skills and training needs. and to build a recommender system that could help them do so on their own.</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The technical objectives of the project would be 2 part. The first part of the system should identify employees’ skill gaps vis-à-vis their current job title..</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The second should take these skill gaps and match them to relevant courses in a course database. Essentially recommending courses to employees that will help them address their own skill gaps.</a:t>
            </a:r>
          </a:p>
          <a:p>
            <a:pPr rtl="0" fontAlgn="base"/>
            <a:r>
              <a:rPr lang="en-US" sz="1200" b="0" i="0" u="none" strike="noStrike" kern="1200" dirty="0">
                <a:solidFill>
                  <a:schemeClr val="tx1"/>
                </a:solidFill>
                <a:effectLst/>
                <a:latin typeface="+mn-lt"/>
                <a:ea typeface="+mn-ea"/>
                <a:cs typeface="+mn-cs"/>
              </a:rPr>
              <a:t>The Success criteria was to get POC of such a system</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B350EA-BCF9-EB4F-9569-435202DB12E9}" type="slidenum">
              <a:rPr lang="en-US" smtClean="0"/>
              <a:t>3</a:t>
            </a:fld>
            <a:endParaRPr lang="en-US"/>
          </a:p>
        </p:txBody>
      </p:sp>
    </p:spTree>
    <p:extLst>
      <p:ext uri="{BB962C8B-B14F-4D97-AF65-F5344CB8AC3E}">
        <p14:creationId xmlns:p14="http://schemas.microsoft.com/office/powerpoint/2010/main" val="143942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extracting the data, some basic descriptive analysis was done to get some sensing of the data. (click) For example, based on term frequency, many of the Coursera online courses seem to touch on ICT skills, which are relevant to the CSIT.</a:t>
            </a:r>
          </a:p>
          <a:p>
            <a:r>
              <a:rPr lang="en-US" dirty="0"/>
              <a:t>From the </a:t>
            </a:r>
            <a:r>
              <a:rPr lang="en-US" dirty="0" err="1"/>
              <a:t>SkillsFuture</a:t>
            </a:r>
            <a:r>
              <a:rPr lang="en-US" dirty="0"/>
              <a:t> competency frameworks, a visual representation of the corresponding level of proficiency required for each competency, per job was done. The number of competencies required for each job role was also summarized. (click) For instance, data and AI jobs have 24 core competencies while Software and applications jobs have 29</a:t>
            </a:r>
          </a:p>
          <a:p>
            <a:r>
              <a:rPr lang="en-US" dirty="0"/>
              <a:t>Potential uses..</a:t>
            </a:r>
          </a:p>
        </p:txBody>
      </p:sp>
      <p:sp>
        <p:nvSpPr>
          <p:cNvPr id="4" name="Slide Number Placeholder 3"/>
          <p:cNvSpPr>
            <a:spLocks noGrp="1"/>
          </p:cNvSpPr>
          <p:nvPr>
            <p:ph type="sldNum" sz="quarter" idx="5"/>
          </p:nvPr>
        </p:nvSpPr>
        <p:spPr/>
        <p:txBody>
          <a:bodyPr/>
          <a:lstStyle/>
          <a:p>
            <a:fld id="{51D46194-E1D1-9049-971B-131D6A7AA9A9}" type="slidenum">
              <a:rPr lang="en-US" smtClean="0"/>
              <a:t>22</a:t>
            </a:fld>
            <a:endParaRPr lang="en-US"/>
          </a:p>
        </p:txBody>
      </p:sp>
    </p:spTree>
    <p:extLst>
      <p:ext uri="{BB962C8B-B14F-4D97-AF65-F5344CB8AC3E}">
        <p14:creationId xmlns:p14="http://schemas.microsoft.com/office/powerpoint/2010/main" val="3366930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 to modelling</a:t>
            </a:r>
          </a:p>
        </p:txBody>
      </p:sp>
      <p:sp>
        <p:nvSpPr>
          <p:cNvPr id="4" name="Slide Number Placeholder 3"/>
          <p:cNvSpPr>
            <a:spLocks noGrp="1"/>
          </p:cNvSpPr>
          <p:nvPr>
            <p:ph type="sldNum" sz="quarter" idx="5"/>
          </p:nvPr>
        </p:nvSpPr>
        <p:spPr/>
        <p:txBody>
          <a:bodyPr/>
          <a:lstStyle/>
          <a:p>
            <a:fld id="{51D46194-E1D1-9049-971B-131D6A7AA9A9}" type="slidenum">
              <a:rPr lang="en-US" smtClean="0"/>
              <a:t>23</a:t>
            </a:fld>
            <a:endParaRPr lang="en-US"/>
          </a:p>
        </p:txBody>
      </p:sp>
    </p:spTree>
    <p:extLst>
      <p:ext uri="{BB962C8B-B14F-4D97-AF65-F5344CB8AC3E}">
        <p14:creationId xmlns:p14="http://schemas.microsoft.com/office/powerpoint/2010/main" val="580296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feature extraction,</a:t>
            </a:r>
          </a:p>
          <a:p>
            <a:endParaRPr lang="en-US" dirty="0"/>
          </a:p>
          <a:p>
            <a:r>
              <a:rPr lang="en-US" dirty="0"/>
              <a:t>Both proficiency and course description was processed with the following steps to get TF-IDF for the model.</a:t>
            </a:r>
          </a:p>
          <a:p>
            <a:endParaRPr lang="en-US" dirty="0"/>
          </a:p>
          <a:p>
            <a:r>
              <a:rPr lang="en-US" dirty="0"/>
              <a:t>This included tokenizing(which means to </a:t>
            </a:r>
            <a:r>
              <a:rPr lang="en-SG" sz="1200" b="0" i="0" kern="1200" dirty="0">
                <a:solidFill>
                  <a:schemeClr val="tx1"/>
                </a:solidFill>
                <a:effectLst/>
                <a:latin typeface="+mn-lt"/>
                <a:ea typeface="+mn-ea"/>
                <a:cs typeface="+mn-cs"/>
              </a:rPr>
              <a:t>break text into individual linguistic units</a:t>
            </a:r>
            <a:r>
              <a:rPr lang="en-US" sz="1200" b="0" i="0" kern="1200" dirty="0">
                <a:solidFill>
                  <a:schemeClr val="tx1"/>
                </a:solidFill>
                <a:effectLst/>
                <a:latin typeface="+mn-lt"/>
                <a:ea typeface="+mn-ea"/>
                <a:cs typeface="+mn-cs"/>
              </a:rPr>
              <a:t>)</a:t>
            </a:r>
            <a:endParaRPr lang="en-US" dirty="0"/>
          </a:p>
          <a:p>
            <a:r>
              <a:rPr lang="en-US" dirty="0"/>
              <a:t>removing </a:t>
            </a:r>
            <a:r>
              <a:rPr lang="en-US" dirty="0" err="1"/>
              <a:t>stopwords</a:t>
            </a:r>
            <a:r>
              <a:rPr lang="en-US" dirty="0"/>
              <a:t> (which are contextually meaningless words that we want the model to ignore) and converting text to all lowercase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Stemming and Lemmatization</a:t>
            </a:r>
            <a:r>
              <a:rPr lang="en-US" dirty="0">
                <a:sym typeface="Wingdings" pitchFamily="2" charset="2"/>
              </a:rPr>
              <a:t> which essentially means to </a:t>
            </a:r>
            <a:r>
              <a:rPr lang="en-SG" sz="1200" b="0" i="0" kern="1200" dirty="0">
                <a:solidFill>
                  <a:schemeClr val="tx1"/>
                </a:solidFill>
                <a:effectLst/>
                <a:latin typeface="+mn-lt"/>
                <a:ea typeface="+mn-ea"/>
                <a:cs typeface="+mn-cs"/>
              </a:rPr>
              <a:t>reduce all forms of a word into their common base form (e.g. studying/</a:t>
            </a:r>
            <a:r>
              <a:rPr lang="en-SG" dirty="0"/>
              <a:t>studies is </a:t>
            </a:r>
            <a:r>
              <a:rPr lang="en-SG" dirty="0" err="1"/>
              <a:t>studi</a:t>
            </a:r>
            <a:r>
              <a:rPr lang="en-SG" dirty="0"/>
              <a:t>)</a:t>
            </a:r>
            <a:endParaRPr lang="en-US" dirty="0"/>
          </a:p>
          <a:p>
            <a:endParaRPr lang="en-US" dirty="0"/>
          </a:p>
          <a:p>
            <a:r>
              <a:rPr lang="en-US" dirty="0"/>
              <a:t>Count vectorization was done </a:t>
            </a:r>
            <a:r>
              <a:rPr lang="en-US" dirty="0">
                <a:solidFill>
                  <a:schemeClr val="bg1"/>
                </a:solidFill>
              </a:rPr>
              <a:t>to represent these text as numerical feature vectors- allowing us to quantify them</a:t>
            </a:r>
            <a:endParaRPr lang="en-US" dirty="0"/>
          </a:p>
          <a:p>
            <a:endParaRPr lang="en-US" dirty="0"/>
          </a:p>
          <a:p>
            <a:endParaRPr lang="en-US" dirty="0"/>
          </a:p>
          <a:p>
            <a:r>
              <a:rPr lang="en-US" dirty="0"/>
              <a:t>X</a:t>
            </a:r>
          </a:p>
          <a:p>
            <a:r>
              <a:rPr lang="en-SG" sz="1000" i="1" dirty="0"/>
              <a:t>Removing </a:t>
            </a:r>
            <a:r>
              <a:rPr lang="en-SG" sz="1000" i="1" dirty="0" err="1"/>
              <a:t>stopwords</a:t>
            </a:r>
            <a:r>
              <a:rPr lang="en-SG" sz="1000" i="1" dirty="0"/>
              <a:t> - these are unhelpful words like 'the', 'is', 'at'. These are not helpful because the frequency of such </a:t>
            </a:r>
            <a:r>
              <a:rPr lang="en-SG" sz="1000" i="1" dirty="0" err="1"/>
              <a:t>stopwords</a:t>
            </a:r>
            <a:r>
              <a:rPr lang="en-SG" sz="1000" i="1" dirty="0"/>
              <a:t> is high in the corpus, but they don't help in differentiating the target classes. The removal of </a:t>
            </a:r>
            <a:r>
              <a:rPr lang="en-SG" sz="1000" i="1" dirty="0" err="1"/>
              <a:t>Stopwords</a:t>
            </a:r>
            <a:r>
              <a:rPr lang="en-SG" sz="1000" i="1" dirty="0"/>
              <a:t> also reduces the data size.</a:t>
            </a:r>
          </a:p>
          <a:p>
            <a:r>
              <a:rPr lang="en-SG" sz="1000" i="1" dirty="0"/>
              <a:t>Conversion to lower case - words like 'Clinical' and 'clinical' need to be considered as one word. Hence, these are converted to lowercase.</a:t>
            </a:r>
          </a:p>
          <a:p>
            <a:r>
              <a:rPr lang="en-SG" sz="1000" i="1" dirty="0"/>
              <a:t>Stemming - the goal of stemming is to reduce the number of inflectional forms of words appearing in the text. This causes words such as “argue”, "argued", "arguing", "argues" to be reduced to their common stem “</a:t>
            </a:r>
            <a:r>
              <a:rPr lang="en-SG" sz="1000" i="1" dirty="0" err="1"/>
              <a:t>argu</a:t>
            </a:r>
            <a:r>
              <a:rPr lang="en-SG" sz="1000" i="1" dirty="0"/>
              <a:t>”. This helps in decreasing the size of the vocabulary space. There are many ways to perform Stemming, the popular one being the “Porter Stemmer” method by Martin Porter.</a:t>
            </a:r>
          </a:p>
          <a:p>
            <a:endParaRPr lang="en-US" dirty="0"/>
          </a:p>
        </p:txBody>
      </p:sp>
      <p:sp>
        <p:nvSpPr>
          <p:cNvPr id="4" name="Slide Number Placeholder 3"/>
          <p:cNvSpPr>
            <a:spLocks noGrp="1"/>
          </p:cNvSpPr>
          <p:nvPr>
            <p:ph type="sldNum" sz="quarter" idx="5"/>
          </p:nvPr>
        </p:nvSpPr>
        <p:spPr/>
        <p:txBody>
          <a:bodyPr/>
          <a:lstStyle/>
          <a:p>
            <a:fld id="{C7B350EA-BCF9-EB4F-9569-435202DB12E9}" type="slidenum">
              <a:rPr lang="en-US" smtClean="0"/>
              <a:t>24</a:t>
            </a:fld>
            <a:endParaRPr lang="en-US"/>
          </a:p>
        </p:txBody>
      </p:sp>
    </p:spTree>
    <p:extLst>
      <p:ext uri="{BB962C8B-B14F-4D97-AF65-F5344CB8AC3E}">
        <p14:creationId xmlns:p14="http://schemas.microsoft.com/office/powerpoint/2010/main" val="1584726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model, we used term frequency inverse document frequency or TF-IDF.</a:t>
            </a:r>
            <a:r>
              <a:rPr lang="en-US" strike="noStrike" dirty="0"/>
              <a:t> Instead of simply using word frequency, this approach </a:t>
            </a:r>
            <a:r>
              <a:rPr lang="en-SG" strike="noStrike" dirty="0"/>
              <a:t>weighs words by how rare they are in our dataset, discounting words that are too frequent and just add to the noise. </a:t>
            </a:r>
          </a:p>
          <a:p>
            <a:endParaRPr lang="en-SG" strike="noStrike"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tx1">
                    <a:lumMod val="85000"/>
                    <a:lumOff val="15000"/>
                  </a:schemeClr>
                </a:solidFill>
              </a:rPr>
              <a:t>E.g. </a:t>
            </a:r>
            <a:r>
              <a:rPr lang="en-SG" sz="1200" dirty="0"/>
              <a:t>prepositions or words like ‘learn’, ‘course’ will occur frequently across all documents. By taking a bag-of-words approach, those terms will have a very high score (counts number of occurrences). However, the terms that occur in every document are not important to distinguish the documents. </a:t>
            </a:r>
          </a:p>
          <a:p>
            <a:r>
              <a:rPr lang="en-SG" strike="noStrike" dirty="0"/>
              <a:t> however these terms will not help us to distinguish between the content of the courses</a:t>
            </a:r>
          </a:p>
        </p:txBody>
      </p:sp>
      <p:sp>
        <p:nvSpPr>
          <p:cNvPr id="4" name="Slide Number Placeholder 3"/>
          <p:cNvSpPr>
            <a:spLocks noGrp="1"/>
          </p:cNvSpPr>
          <p:nvPr>
            <p:ph type="sldNum" sz="quarter" idx="5"/>
          </p:nvPr>
        </p:nvSpPr>
        <p:spPr/>
        <p:txBody>
          <a:bodyPr/>
          <a:lstStyle/>
          <a:p>
            <a:fld id="{51D46194-E1D1-9049-971B-131D6A7AA9A9}" type="slidenum">
              <a:rPr lang="en-US" smtClean="0"/>
              <a:t>25</a:t>
            </a:fld>
            <a:endParaRPr lang="en-US"/>
          </a:p>
        </p:txBody>
      </p:sp>
    </p:spTree>
    <p:extLst>
      <p:ext uri="{BB962C8B-B14F-4D97-AF65-F5344CB8AC3E}">
        <p14:creationId xmlns:p14="http://schemas.microsoft.com/office/powerpoint/2010/main" val="1367319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model evaluation </a:t>
            </a:r>
            <a:r>
              <a:rPr lang="en-US" dirty="0"/>
              <a:t>Precision (”hit rate”) was calculated across the above variations. As there were no ‘ground truth’ labels in the data, Skills tagging found on Coursera was used as a proxy in the precision calculations.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So what I did was to run the model on some test cases. Here you can see an example where proficiency gap A is given a list of 10 recommendations.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From there, I compared the skills tagging found in </a:t>
            </a:r>
            <a:r>
              <a:rPr lang="en-SG" dirty="0" err="1"/>
              <a:t>coursera</a:t>
            </a:r>
            <a:r>
              <a:rPr lang="en-SG" dirty="0"/>
              <a:t> to see if they match the proficiency/competency A. If it is a correct match then I would mark it as a Yes, if the skills are unrelated then I would mark it as a No. From a sample of cases run, we then calculate the number of Yesses out of the total number of recommendations- to get precision.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 so for this approach, precision was found to be 0.63. Ideally precision should be 0.7 (the higher the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D46194-E1D1-9049-971B-131D6A7AA9A9}" type="slidenum">
              <a:rPr lang="en-US" smtClean="0"/>
              <a:t>26</a:t>
            </a:fld>
            <a:endParaRPr lang="en-US"/>
          </a:p>
        </p:txBody>
      </p:sp>
    </p:spTree>
    <p:extLst>
      <p:ext uri="{BB962C8B-B14F-4D97-AF65-F5344CB8AC3E}">
        <p14:creationId xmlns:p14="http://schemas.microsoft.com/office/powerpoint/2010/main" val="3127956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 then tried different combinations to try and improve precision. For instance, repeating the previous process but only taking the top 5 and then top 3 recommendations.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Precision was found to be the highest when only the top 3 recommendations were taken.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Then I also tried combining all the proficiency gaps to return only 1 recommendation list, which was discussed earlier. This made no difference to the model precision.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All in all, it was found that the model was most precise when a level-by level recommendation was used and top 3 or 5 recommendations returned. As the precision for top 3 and 5 are similar, I would recommend top 5 as if gives the user more choices. </a:t>
            </a:r>
          </a:p>
          <a:p>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D46194-E1D1-9049-971B-131D6A7AA9A9}" type="slidenum">
              <a:rPr lang="en-US" smtClean="0"/>
              <a:t>27</a:t>
            </a:fld>
            <a:endParaRPr lang="en-US"/>
          </a:p>
        </p:txBody>
      </p:sp>
    </p:spTree>
    <p:extLst>
      <p:ext uri="{BB962C8B-B14F-4D97-AF65-F5344CB8AC3E}">
        <p14:creationId xmlns:p14="http://schemas.microsoft.com/office/powerpoint/2010/main" val="2582557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D46194-E1D1-9049-971B-131D6A7AA9A9}" type="slidenum">
              <a:rPr lang="en-US" smtClean="0"/>
              <a:t>28</a:t>
            </a:fld>
            <a:endParaRPr lang="en-US"/>
          </a:p>
        </p:txBody>
      </p:sp>
    </p:spTree>
    <p:extLst>
      <p:ext uri="{BB962C8B-B14F-4D97-AF65-F5344CB8AC3E}">
        <p14:creationId xmlns:p14="http://schemas.microsoft.com/office/powerpoint/2010/main" val="814771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After our own competency frameworks are rolled out, we can collect data in line with what is required to build the recommender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For future iterations of the system, grouping of proficiency levels for recommendations could be explored further (Decision on how to address employee skill gaps (be it Level by level or grouping proficiency levels </a:t>
            </a:r>
            <a:r>
              <a:rPr lang="en-US" sz="1200" dirty="0" err="1">
                <a:solidFill>
                  <a:schemeClr val="bg1"/>
                </a:solidFill>
              </a:rPr>
              <a:t>etc</a:t>
            </a:r>
            <a:r>
              <a:rPr lang="en-US" sz="1200" dirty="0">
                <a:solidFill>
                  <a:schemeClr val="bg1"/>
                </a:solidFill>
              </a:rPr>
              <a:t>) can be made in collaboration with SA). These rules can then be easily built into the current system because of the way it is currently structured. </a:t>
            </a:r>
          </a:p>
          <a:p>
            <a:r>
              <a:rPr lang="en-US" dirty="0"/>
              <a:t>3: next, to cater for those skills without relevant courses in the database, we could </a:t>
            </a:r>
            <a:r>
              <a:rPr lang="en-US" sz="1200" dirty="0">
                <a:solidFill>
                  <a:schemeClr val="bg1"/>
                </a:solidFill>
                <a:sym typeface="Wingdings" pitchFamily="2" charset="2"/>
              </a:rPr>
              <a:t>set a benchmark for what is a good similarity score. If recommendations fall below a certain similarity score, the system can return ‘no courses found’. We did not do this for POC as the database used was from </a:t>
            </a:r>
            <a:r>
              <a:rPr lang="en-US" sz="1200" dirty="0" err="1">
                <a:solidFill>
                  <a:schemeClr val="bg1"/>
                </a:solidFill>
                <a:sym typeface="Wingdings" pitchFamily="2" charset="2"/>
              </a:rPr>
              <a:t>coursera</a:t>
            </a:r>
            <a:r>
              <a:rPr lang="en-US" sz="1200" dirty="0">
                <a:solidFill>
                  <a:schemeClr val="bg1"/>
                </a:solidFill>
                <a:sym typeface="Wingdings" pitchFamily="2" charset="2"/>
              </a:rPr>
              <a:t> so many courses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sym typeface="Wingdings" pitchFamily="2" charset="2"/>
              </a:rPr>
              <a:t>4: </a:t>
            </a:r>
            <a:r>
              <a:rPr lang="en-US" sz="1200" dirty="0">
                <a:solidFill>
                  <a:schemeClr val="bg1"/>
                </a:solidFill>
              </a:rPr>
              <a:t>For further validation of the model, it would be beneficial to get a group of users to test run the model. With sufficient data collected, we could better evaluate how useful the recommendations are. Recommendations indicated useful by the user will be evaluated as 'correct' recommendations. Using these inputs to improve the model- how? Use employee’s ratings of how relevant a course is to improve the model</a:t>
            </a:r>
            <a:r>
              <a:rPr lang="en-US" sz="1200" dirty="0">
                <a:solidFill>
                  <a:schemeClr val="bg1"/>
                </a:solidFill>
                <a:sym typeface="Wingdings" pitchFamily="2" charset="2"/>
              </a:rPr>
              <a:t></a:t>
            </a:r>
            <a:r>
              <a:rPr lang="en-US" sz="1200" dirty="0">
                <a:solidFill>
                  <a:schemeClr val="bg1"/>
                </a:solidFill>
              </a:rPr>
              <a:t> when enough data is collected, the course matches that employees deem more relevant can be weighed more heavily.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5: can consider exploring exploring other analyses such as topic modelling, which can be run as an additional step after TF-IDF.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bg1"/>
                </a:solidFill>
                <a:effectLst/>
                <a:latin typeface="+mn-lt"/>
                <a:ea typeface="+mn-ea"/>
                <a:cs typeface="+mn-cs"/>
              </a:rPr>
              <a:t>(</a:t>
            </a:r>
            <a:r>
              <a:rPr lang="en-SG" sz="1200" b="0" i="0" kern="1200" dirty="0">
                <a:solidFill>
                  <a:schemeClr val="tx1"/>
                </a:solidFill>
                <a:effectLst/>
                <a:latin typeface="+mn-lt"/>
                <a:ea typeface="+mn-ea"/>
                <a:cs typeface="+mn-cs"/>
              </a:rPr>
              <a:t>In this context, the aim of LDA would be to find what topic a course belongs to, based on the course description. // allows to identify topics within the documents and map documents to those topics.)</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a:t>
            </a:r>
            <a:r>
              <a:rPr lang="en-US" sz="1200" dirty="0" err="1">
                <a:solidFill>
                  <a:schemeClr val="bg1"/>
                </a:solidFill>
              </a:rPr>
              <a:t>towardsdatascience.com</a:t>
            </a:r>
            <a:r>
              <a:rPr lang="en-US" sz="1200" dirty="0">
                <a:solidFill>
                  <a:schemeClr val="bg1"/>
                </a:solidFill>
              </a:rPr>
              <a:t>/topic-modeling-and-latent-dirichlet-allocation-in-python-9bf156893c24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a:t>
            </a:r>
            <a:r>
              <a:rPr lang="en-US" sz="1200" dirty="0" err="1">
                <a:solidFill>
                  <a:schemeClr val="bg1"/>
                </a:solidFill>
              </a:rPr>
              <a:t>github.com</a:t>
            </a:r>
            <a:r>
              <a:rPr lang="en-US" sz="1200" dirty="0">
                <a:solidFill>
                  <a:schemeClr val="bg1"/>
                </a:solidFill>
              </a:rPr>
              <a:t>/susanli2016/NLP-with-Python/blob/master/</a:t>
            </a:r>
            <a:r>
              <a:rPr lang="en-US" sz="1200" dirty="0" err="1">
                <a:solidFill>
                  <a:schemeClr val="bg1"/>
                </a:solidFill>
              </a:rPr>
              <a:t>LDA_news_headlines.ipynb</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a:t>
            </a:r>
            <a:r>
              <a:rPr lang="en-US" sz="1200" dirty="0" err="1">
                <a:solidFill>
                  <a:schemeClr val="bg1"/>
                </a:solidFill>
              </a:rPr>
              <a:t>towardsdatascience.com</a:t>
            </a:r>
            <a:r>
              <a:rPr lang="en-US" sz="1200" dirty="0">
                <a:solidFill>
                  <a:schemeClr val="bg1"/>
                </a:solidFill>
              </a:rPr>
              <a:t>/light-on-math-machine-learning-intuitive-guide-to-latent-dirichlet-allocation-437c81220158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51D46194-E1D1-9049-971B-131D6A7AA9A9}" type="slidenum">
              <a:rPr lang="en-US" smtClean="0"/>
              <a:t>29</a:t>
            </a:fld>
            <a:endParaRPr lang="en-US"/>
          </a:p>
        </p:txBody>
      </p:sp>
    </p:spTree>
    <p:extLst>
      <p:ext uri="{BB962C8B-B14F-4D97-AF65-F5344CB8AC3E}">
        <p14:creationId xmlns:p14="http://schemas.microsoft.com/office/powerpoint/2010/main" val="3545244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Hands-on, allowed me to utilise what I have learnt in school, also got to practice coding and troubleshooting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endParaRPr lang="en-US" dirty="0"/>
          </a:p>
        </p:txBody>
      </p:sp>
      <p:sp>
        <p:nvSpPr>
          <p:cNvPr id="4" name="Slide Number Placeholder 3"/>
          <p:cNvSpPr>
            <a:spLocks noGrp="1"/>
          </p:cNvSpPr>
          <p:nvPr>
            <p:ph type="sldNum" sz="quarter" idx="5"/>
          </p:nvPr>
        </p:nvSpPr>
        <p:spPr/>
        <p:txBody>
          <a:bodyPr/>
          <a:lstStyle/>
          <a:p>
            <a:fld id="{51D46194-E1D1-9049-971B-131D6A7AA9A9}" type="slidenum">
              <a:rPr lang="en-US" smtClean="0"/>
              <a:t>30</a:t>
            </a:fld>
            <a:endParaRPr lang="en-US"/>
          </a:p>
        </p:txBody>
      </p:sp>
    </p:spTree>
    <p:extLst>
      <p:ext uri="{BB962C8B-B14F-4D97-AF65-F5344CB8AC3E}">
        <p14:creationId xmlns:p14="http://schemas.microsoft.com/office/powerpoint/2010/main" val="3483774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org requirements, these areas were taken into consideration while building the system.</a:t>
            </a:r>
          </a:p>
          <a:p>
            <a:r>
              <a:rPr lang="en-US" dirty="0"/>
              <a:t>1- Firstly, the recommender system to be based on established competency frameworks. At present, the org does not have our own internal frameworks yet.</a:t>
            </a:r>
          </a:p>
          <a:p>
            <a:r>
              <a:rPr lang="en-US" dirty="0"/>
              <a:t>2- In the same vein, because the course recommendations should be driven by the competency frameworks, the recommendations should be based solely on the skills required by the employee to perform his/her current job (as compared to-for example- basing it on how enjoyable an employee found a particular course or based on the courses taken by others)</a:t>
            </a:r>
          </a:p>
          <a:p>
            <a:r>
              <a:rPr lang="en-US" dirty="0"/>
              <a:t>3- Lastly, it was important that the rationale behind the recommendations could be explained to bosses and employees. Rather than it being black box</a:t>
            </a:r>
          </a:p>
          <a:p>
            <a:endParaRPr lang="en-US" dirty="0"/>
          </a:p>
        </p:txBody>
      </p:sp>
      <p:sp>
        <p:nvSpPr>
          <p:cNvPr id="4" name="Slide Number Placeholder 3"/>
          <p:cNvSpPr>
            <a:spLocks noGrp="1"/>
          </p:cNvSpPr>
          <p:nvPr>
            <p:ph type="sldNum" sz="quarter" idx="5"/>
          </p:nvPr>
        </p:nvSpPr>
        <p:spPr/>
        <p:txBody>
          <a:bodyPr/>
          <a:lstStyle/>
          <a:p>
            <a:fld id="{51D46194-E1D1-9049-971B-131D6A7AA9A9}" type="slidenum">
              <a:rPr lang="en-US" smtClean="0"/>
              <a:t>4</a:t>
            </a:fld>
            <a:endParaRPr lang="en-US"/>
          </a:p>
        </p:txBody>
      </p:sp>
    </p:spTree>
    <p:extLst>
      <p:ext uri="{BB962C8B-B14F-4D97-AF65-F5344CB8AC3E}">
        <p14:creationId xmlns:p14="http://schemas.microsoft.com/office/powerpoint/2010/main" val="3551450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3 main approaches for most recommender systems are Collaborative-filtering, Content-based and Knowledge-based. In this context they can be described as: </a:t>
            </a:r>
          </a:p>
          <a:p>
            <a:endParaRPr lang="en-US" dirty="0"/>
          </a:p>
        </p:txBody>
      </p:sp>
      <p:sp>
        <p:nvSpPr>
          <p:cNvPr id="4" name="Slide Number Placeholder 3"/>
          <p:cNvSpPr>
            <a:spLocks noGrp="1"/>
          </p:cNvSpPr>
          <p:nvPr>
            <p:ph type="sldNum" sz="quarter" idx="5"/>
          </p:nvPr>
        </p:nvSpPr>
        <p:spPr/>
        <p:txBody>
          <a:bodyPr/>
          <a:lstStyle/>
          <a:p>
            <a:fld id="{C7B350EA-BCF9-EB4F-9569-435202DB12E9}" type="slidenum">
              <a:rPr lang="en-US" smtClean="0"/>
              <a:t>6</a:t>
            </a:fld>
            <a:endParaRPr lang="en-US"/>
          </a:p>
        </p:txBody>
      </p:sp>
    </p:spTree>
    <p:extLst>
      <p:ext uri="{BB962C8B-B14F-4D97-AF65-F5344CB8AC3E}">
        <p14:creationId xmlns:p14="http://schemas.microsoft.com/office/powerpoint/2010/main" val="2924066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a:ln>
                  <a:noFill/>
                </a:ln>
                <a:solidFill>
                  <a:schemeClr val="tx1"/>
                </a:solidFill>
                <a:effectLst/>
                <a:latin typeface="+mn-lt"/>
                <a:ea typeface="+mn-ea"/>
                <a:cs typeface="+mn-cs"/>
              </a:rPr>
              <a:t>I will briefly run through the pros and cons of each, within the context of the org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cap="none" normalizeH="0" baseline="0" dirty="0">
              <a:ln>
                <a:noFill/>
              </a:ln>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a:ln>
                  <a:noFill/>
                </a:ln>
                <a:solidFill>
                  <a:schemeClr val="tx1"/>
                </a:solidFill>
                <a:effectLst/>
                <a:latin typeface="+mn-lt"/>
                <a:ea typeface="+mn-ea"/>
                <a:cs typeface="+mn-cs"/>
              </a:rPr>
              <a:t>For content based, while it only required information from an individual employee to run the model, this approach would not have been useful if we had gone the typical route of recommending courses similar to what an employee had attended in the past.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a:ln>
                  <a:noFill/>
                </a:ln>
                <a:solidFill>
                  <a:schemeClr val="tx1"/>
                </a:solidFill>
                <a:effectLst/>
                <a:latin typeface="+mn-lt"/>
                <a:ea typeface="+mn-ea"/>
                <a:cs typeface="+mn-cs"/>
              </a:rPr>
              <a:t>For collaborative filtering, in contrast would allow novel items to be recommended to the employee rather than having more similar courses. The limitation to this approach was how to identify these groups of ”similar employees” and overcoming the </a:t>
            </a:r>
            <a:r>
              <a:rPr kumimoji="0" lang="en-US" altLang="en-US" sz="1200" b="0" i="0" u="none" strike="noStrike" cap="none" normalizeH="0" baseline="0" dirty="0" err="1">
                <a:ln>
                  <a:noFill/>
                </a:ln>
                <a:solidFill>
                  <a:schemeClr val="tx1"/>
                </a:solidFill>
                <a:effectLst/>
                <a:latin typeface="+mn-lt"/>
                <a:ea typeface="+mn-ea"/>
                <a:cs typeface="+mn-cs"/>
              </a:rPr>
              <a:t>coold</a:t>
            </a:r>
            <a:r>
              <a:rPr kumimoji="0" lang="en-US" altLang="en-US" sz="1200" b="0" i="0" u="none" strike="noStrike" cap="none" normalizeH="0" baseline="0" dirty="0">
                <a:ln>
                  <a:noFill/>
                </a:ln>
                <a:solidFill>
                  <a:schemeClr val="tx1"/>
                </a:solidFill>
                <a:effectLst/>
                <a:latin typeface="+mn-lt"/>
                <a:ea typeface="+mn-ea"/>
                <a:cs typeface="+mn-cs"/>
              </a:rPr>
              <a:t>-start problem. Cold-start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Occurs when a novel item has insufficient user data for an accurate recommendation to be made.</a:t>
            </a:r>
            <a:endParaRPr kumimoji="0" lang="en-US" altLang="en-US" sz="2800" b="0" i="0" u="none" strike="noStrike" cap="none" normalizeH="0" baseline="0" dirty="0">
              <a:ln>
                <a:noFill/>
              </a:ln>
              <a:solidFill>
                <a:schemeClr val="tx1"/>
              </a:solidFill>
              <a:effectLst/>
              <a:latin typeface="Arial" panose="020B0604020202020204" pitchFamily="34" charset="0"/>
            </a:endParaRPr>
          </a:p>
          <a:p>
            <a:endParaRPr lang="en-US" dirty="0"/>
          </a:p>
          <a:p>
            <a:r>
              <a:rPr lang="en-US" dirty="0"/>
              <a:t>Lastly knowledge based, though straightforward, may need employee to have more domain knowledge</a:t>
            </a:r>
          </a:p>
          <a:p>
            <a:endParaRPr lang="en-US" dirty="0"/>
          </a:p>
        </p:txBody>
      </p:sp>
      <p:sp>
        <p:nvSpPr>
          <p:cNvPr id="4" name="Slide Number Placeholder 3"/>
          <p:cNvSpPr>
            <a:spLocks noGrp="1"/>
          </p:cNvSpPr>
          <p:nvPr>
            <p:ph type="sldNum" sz="quarter" idx="5"/>
          </p:nvPr>
        </p:nvSpPr>
        <p:spPr/>
        <p:txBody>
          <a:bodyPr/>
          <a:lstStyle/>
          <a:p>
            <a:fld id="{C7B350EA-BCF9-EB4F-9569-435202DB12E9}" type="slidenum">
              <a:rPr lang="en-US" smtClean="0"/>
              <a:t>7</a:t>
            </a:fld>
            <a:endParaRPr lang="en-US"/>
          </a:p>
        </p:txBody>
      </p:sp>
    </p:spTree>
    <p:extLst>
      <p:ext uri="{BB962C8B-B14F-4D97-AF65-F5344CB8AC3E}">
        <p14:creationId xmlns:p14="http://schemas.microsoft.com/office/powerpoint/2010/main" val="2467801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actual model, I will run through some of the thought process and challenges along the way, that led up to the final model that was built. Some of these tie in with the considerations that I mentioned earlier</a:t>
            </a:r>
          </a:p>
          <a:p>
            <a:r>
              <a:rPr lang="en-US" dirty="0"/>
              <a:t>1- firstly, a content based approach was chosen over others. This ties in with wanting the competency frameworks to drive the recommendations rather than other factors. </a:t>
            </a:r>
          </a:p>
          <a:p>
            <a:endParaRPr lang="en-US" sz="1200" kern="1200" dirty="0">
              <a:solidFill>
                <a:schemeClr val="tx1"/>
              </a:solidFill>
              <a:effectLst/>
              <a:latin typeface="+mn-lt"/>
              <a:ea typeface="+mn-ea"/>
              <a:cs typeface="+mn-cs"/>
            </a:endParaRPr>
          </a:p>
          <a:p>
            <a:r>
              <a:rPr lang="en-SG" sz="1200" kern="1200" dirty="0">
                <a:solidFill>
                  <a:schemeClr val="tx1"/>
                </a:solidFill>
                <a:effectLst/>
                <a:latin typeface="+mn-lt"/>
                <a:ea typeface="+mn-ea"/>
                <a:cs typeface="+mn-cs"/>
              </a:rPr>
              <a:t>The eventual model was a hybrid between the content- and knowledge-based approach. Instead of the typical content-based approach (e.g. courses recommended based on employees’ past attended courses), the system used the ‘content’ of an employee’s skill gaps to recommend courses. The courses with the most similar content to an employee’s skill gaps would thus be recommended. Coupled with this, a knowledge-based approach was also incorporated by getting the user to input some job related fields (e.g. current job scope, current proficiency). </a:t>
            </a:r>
          </a:p>
          <a:p>
            <a:r>
              <a:rPr lang="en-SG" sz="1200" kern="1200" dirty="0">
                <a:solidFill>
                  <a:schemeClr val="tx1"/>
                </a:solidFill>
                <a:effectLst/>
                <a:latin typeface="+mn-lt"/>
                <a:ea typeface="+mn-ea"/>
                <a:cs typeface="+mn-cs"/>
              </a:rPr>
              <a:t>While Collaborative filtering was also considered (by taking user’s colleagues from the same department to be the ‘similar others’), it was concluded that not everyone in the same department would use the same skills nor have the same skill gaps.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second,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org has yet to roll out tech competency framework and does not quantitatively track employee ICT competencies at present</a:t>
            </a:r>
            <a:endParaRPr lang="en-US" i="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highlight>
                  <a:srgbClr val="FFFF00"/>
                </a:highlight>
              </a:rPr>
              <a:t>thus, this version of the system allowed employees to input their own skill level. </a:t>
            </a:r>
          </a:p>
          <a:p>
            <a:r>
              <a:rPr lang="en-US" i="0" dirty="0">
                <a:highlight>
                  <a:srgbClr val="FFFF00"/>
                </a:highlight>
              </a:rPr>
              <a:t>For instance, this could be done after SAR convos where the employee goes through the competencies with their supervisors</a:t>
            </a:r>
          </a:p>
          <a:p>
            <a:endParaRPr lang="en-US" i="0" dirty="0">
              <a:highlight>
                <a:srgbClr val="FFFF00"/>
              </a:highlight>
            </a:endParaRPr>
          </a:p>
          <a:p>
            <a:r>
              <a:rPr lang="en-US" i="0" dirty="0">
                <a:highlight>
                  <a:srgbClr val="FFFF00"/>
                </a:highlight>
              </a:rPr>
              <a:t>( employee’s supervisors conduct staff reviews to go through performance indicators with employees. Based on these discussions, employees would roughly know at what level they are proficient for each competency and would be able to indicate in the system.)</a:t>
            </a:r>
            <a:endParaRPr lang="en-US" dirty="0"/>
          </a:p>
        </p:txBody>
      </p:sp>
      <p:sp>
        <p:nvSpPr>
          <p:cNvPr id="4" name="Slide Number Placeholder 3"/>
          <p:cNvSpPr>
            <a:spLocks noGrp="1"/>
          </p:cNvSpPr>
          <p:nvPr>
            <p:ph type="sldNum" sz="quarter" idx="5"/>
          </p:nvPr>
        </p:nvSpPr>
        <p:spPr/>
        <p:txBody>
          <a:bodyPr/>
          <a:lstStyle/>
          <a:p>
            <a:fld id="{51D46194-E1D1-9049-971B-131D6A7AA9A9}" type="slidenum">
              <a:rPr lang="en-US" smtClean="0"/>
              <a:t>8</a:t>
            </a:fld>
            <a:endParaRPr lang="en-US"/>
          </a:p>
        </p:txBody>
      </p:sp>
    </p:spTree>
    <p:extLst>
      <p:ext uri="{BB962C8B-B14F-4D97-AF65-F5344CB8AC3E}">
        <p14:creationId xmlns:p14="http://schemas.microsoft.com/office/powerpoint/2010/main" val="1397067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a:r>
          </a:p>
          <a:p>
            <a:endParaRPr lang="en-US" dirty="0"/>
          </a:p>
          <a:p>
            <a:r>
              <a:rPr lang="en-US" dirty="0"/>
              <a:t>I initially started of with a generic model, where the full set of competencies required for the job, was taken in totality. Which mean the similarities would be between the full job scope instead of each individual competency. The challenge was that this approach could not recommend a list of courses to address each skill gap. the generic model could be more useful for employee in a new job role and wanted to be recommended all encompassing or introductory courses.</a:t>
            </a:r>
          </a:p>
          <a:p>
            <a:endParaRPr lang="en-US" dirty="0"/>
          </a:p>
          <a:p>
            <a:r>
              <a:rPr lang="en-US" dirty="0"/>
              <a:t>Lastly, I considered whether recommendations should address skill gaps at each level, or whether the gaps could be grouped together if the skill gap was too big. For instance if I need programming level 4 and I am only at programming level 0, should the recommender recommend me courses for programming level 1,2, 3 separately or simply 1 list covering all proficiency levels?</a:t>
            </a:r>
          </a:p>
          <a:p>
            <a:r>
              <a:rPr lang="en-US" dirty="0"/>
              <a:t>Alternatively, the recommender could return one list of recommendations to cover  lower levels 1 and 2 and another to cover higher level 3..</a:t>
            </a:r>
          </a:p>
          <a:p>
            <a:endParaRPr lang="en-US" dirty="0"/>
          </a:p>
          <a:p>
            <a:r>
              <a:rPr lang="en-US" sz="1200" kern="1200" dirty="0">
                <a:solidFill>
                  <a:schemeClr val="tx1"/>
                </a:solidFill>
                <a:effectLst/>
                <a:latin typeface="+mn-lt"/>
                <a:ea typeface="+mn-ea"/>
                <a:cs typeface="+mn-cs"/>
              </a:rPr>
              <a:t>For simplicity of the proof-of-concept, the current version </a:t>
            </a:r>
            <a:r>
              <a:rPr lang="en-SG" sz="1200" kern="1200" dirty="0">
                <a:solidFill>
                  <a:schemeClr val="tx1"/>
                </a:solidFill>
                <a:effectLst/>
                <a:latin typeface="+mn-lt"/>
                <a:ea typeface="+mn-ea"/>
                <a:cs typeface="+mn-cs"/>
              </a:rPr>
              <a:t>incorporated a level-by-level recommendation (i.e. an employee with the skill gap described above would be pushed 3 recommendation lists, one for each proficiency level). Alternative groupings could still be easily incorporated in future versions of the system </a:t>
            </a:r>
          </a:p>
          <a:p>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D46194-E1D1-9049-971B-131D6A7AA9A9}" type="slidenum">
              <a:rPr lang="en-US" smtClean="0"/>
              <a:t>9</a:t>
            </a:fld>
            <a:endParaRPr lang="en-US"/>
          </a:p>
        </p:txBody>
      </p:sp>
    </p:spTree>
    <p:extLst>
      <p:ext uri="{BB962C8B-B14F-4D97-AF65-F5344CB8AC3E}">
        <p14:creationId xmlns:p14="http://schemas.microsoft.com/office/powerpoint/2010/main" val="2926509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i="0" dirty="0">
                <a:highlight>
                  <a:srgbClr val="FFFF00"/>
                </a:highlight>
              </a:rPr>
              <a:t>I will now outline the components of the recommender system that was built. Here you can see both the user flow as well as the recommender system flow. Those in blue will be actions taken by the user.</a:t>
            </a:r>
          </a:p>
        </p:txBody>
      </p:sp>
      <p:sp>
        <p:nvSpPr>
          <p:cNvPr id="4" name="Slide Number Placeholder 3"/>
          <p:cNvSpPr>
            <a:spLocks noGrp="1"/>
          </p:cNvSpPr>
          <p:nvPr>
            <p:ph type="sldNum" sz="quarter" idx="5"/>
          </p:nvPr>
        </p:nvSpPr>
        <p:spPr/>
        <p:txBody>
          <a:bodyPr/>
          <a:lstStyle/>
          <a:p>
            <a:fld id="{C7B350EA-BCF9-EB4F-9569-435202DB12E9}" type="slidenum">
              <a:rPr lang="en-US" smtClean="0"/>
              <a:t>10</a:t>
            </a:fld>
            <a:endParaRPr lang="en-US"/>
          </a:p>
        </p:txBody>
      </p:sp>
    </p:spTree>
    <p:extLst>
      <p:ext uri="{BB962C8B-B14F-4D97-AF65-F5344CB8AC3E}">
        <p14:creationId xmlns:p14="http://schemas.microsoft.com/office/powerpoint/2010/main" val="3521730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highlight>
                  <a:srgbClr val="FFFF00"/>
                </a:highlight>
              </a:rPr>
              <a:t>2. There are 2 parts to the system. The first part is to flag out employee skill gaps vis-a-vis their current job role. The second part of the system was to recommend courses that can plug said skill gaps.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highlight>
                  <a:srgbClr val="FFFF00"/>
                </a:highlight>
              </a:rPr>
              <a:t>3. Lets start with part 1 (click). Here, the employee first selects their job title from a dropdown list of jobs taken from the competency frameworks(should be finite). The system returns the list of competencies for their indicated job and the employee will proceed to indicate their own level of proficiency.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highlight>
                  <a:srgbClr val="FFFF00"/>
                </a:highlight>
              </a:rPr>
              <a:t>The system then calculates the ‘gap’ between the expected skills for the job and the employee’s actual level of skill.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highlight>
                  <a:srgbClr val="FFFF00"/>
                </a:highlight>
              </a:rPr>
              <a:t>(click) These skill gaps would be pushed back to employees for their own awareness.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The skill gaps identified would also be used as input for the next part of the system.(click)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highlight>
                <a:srgbClr val="FFFF00"/>
              </a:highlight>
            </a:endParaRPr>
          </a:p>
        </p:txBody>
      </p:sp>
      <p:sp>
        <p:nvSpPr>
          <p:cNvPr id="4" name="Slide Number Placeholder 3"/>
          <p:cNvSpPr>
            <a:spLocks noGrp="1"/>
          </p:cNvSpPr>
          <p:nvPr>
            <p:ph type="sldNum" sz="quarter" idx="5"/>
          </p:nvPr>
        </p:nvSpPr>
        <p:spPr/>
        <p:txBody>
          <a:bodyPr/>
          <a:lstStyle/>
          <a:p>
            <a:fld id="{C7B350EA-BCF9-EB4F-9569-435202DB12E9}" type="slidenum">
              <a:rPr lang="en-US" smtClean="0"/>
              <a:t>11</a:t>
            </a:fld>
            <a:endParaRPr lang="en-US"/>
          </a:p>
        </p:txBody>
      </p:sp>
    </p:spTree>
    <p:extLst>
      <p:ext uri="{BB962C8B-B14F-4D97-AF65-F5344CB8AC3E}">
        <p14:creationId xmlns:p14="http://schemas.microsoft.com/office/powerpoint/2010/main" val="277915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2F5A-AD5B-4742-BDD6-C0D54748FBD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CD60038-A857-F441-A7D6-5F200797E2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B878C86-5715-7441-8E9D-F855AB2C8983}"/>
              </a:ext>
            </a:extLst>
          </p:cNvPr>
          <p:cNvSpPr>
            <a:spLocks noGrp="1"/>
          </p:cNvSpPr>
          <p:nvPr>
            <p:ph type="dt" sz="half" idx="10"/>
          </p:nvPr>
        </p:nvSpPr>
        <p:spPr/>
        <p:txBody>
          <a:bodyPr/>
          <a:lstStyle/>
          <a:p>
            <a:fld id="{7E1AF1E6-B831-9943-8853-F065D2B22515}" type="datetime1">
              <a:rPr lang="en-SG" smtClean="0"/>
              <a:t>12/5/22</a:t>
            </a:fld>
            <a:endParaRPr lang="en-US"/>
          </a:p>
        </p:txBody>
      </p:sp>
      <p:sp>
        <p:nvSpPr>
          <p:cNvPr id="5" name="Footer Placeholder 4">
            <a:extLst>
              <a:ext uri="{FF2B5EF4-FFF2-40B4-BE49-F238E27FC236}">
                <a16:creationId xmlns:a16="http://schemas.microsoft.com/office/drawing/2014/main" id="{3547D706-1A34-5A46-BABB-B151E5BE3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0B6B67-ED3A-AB4A-B4BA-2F5655AB2F7E}"/>
              </a:ext>
            </a:extLst>
          </p:cNvPr>
          <p:cNvSpPr>
            <a:spLocks noGrp="1"/>
          </p:cNvSpPr>
          <p:nvPr>
            <p:ph type="sldNum" sz="quarter" idx="12"/>
          </p:nvPr>
        </p:nvSpPr>
        <p:spPr/>
        <p:txBody>
          <a:bodyPr/>
          <a:lstStyle/>
          <a:p>
            <a:fld id="{3889FD00-25B0-5140-9AE5-BFC056AF466F}" type="slidenum">
              <a:rPr lang="en-US" smtClean="0"/>
              <a:t>‹#›</a:t>
            </a:fld>
            <a:endParaRPr lang="en-US"/>
          </a:p>
        </p:txBody>
      </p:sp>
    </p:spTree>
    <p:extLst>
      <p:ext uri="{BB962C8B-B14F-4D97-AF65-F5344CB8AC3E}">
        <p14:creationId xmlns:p14="http://schemas.microsoft.com/office/powerpoint/2010/main" val="2988820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1CA3-06C5-4742-A4D3-D542106E11F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3C1D67-7064-8D42-BE86-FDF95D7E103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E0760C-2F77-FE40-B693-EDAF4441E1E7}"/>
              </a:ext>
            </a:extLst>
          </p:cNvPr>
          <p:cNvSpPr>
            <a:spLocks noGrp="1"/>
          </p:cNvSpPr>
          <p:nvPr>
            <p:ph type="dt" sz="half" idx="10"/>
          </p:nvPr>
        </p:nvSpPr>
        <p:spPr/>
        <p:txBody>
          <a:bodyPr/>
          <a:lstStyle/>
          <a:p>
            <a:fld id="{7DF8999C-7D45-A842-B776-117F3FF4A6C8}" type="datetime1">
              <a:rPr lang="en-SG" smtClean="0"/>
              <a:t>12/5/22</a:t>
            </a:fld>
            <a:endParaRPr lang="en-US"/>
          </a:p>
        </p:txBody>
      </p:sp>
      <p:sp>
        <p:nvSpPr>
          <p:cNvPr id="5" name="Footer Placeholder 4">
            <a:extLst>
              <a:ext uri="{FF2B5EF4-FFF2-40B4-BE49-F238E27FC236}">
                <a16:creationId xmlns:a16="http://schemas.microsoft.com/office/drawing/2014/main" id="{D0C90EF7-4791-E843-9333-651C0A6CD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6B542-7573-9C45-9E23-B286E1DCADF7}"/>
              </a:ext>
            </a:extLst>
          </p:cNvPr>
          <p:cNvSpPr>
            <a:spLocks noGrp="1"/>
          </p:cNvSpPr>
          <p:nvPr>
            <p:ph type="sldNum" sz="quarter" idx="12"/>
          </p:nvPr>
        </p:nvSpPr>
        <p:spPr/>
        <p:txBody>
          <a:bodyPr/>
          <a:lstStyle/>
          <a:p>
            <a:fld id="{3889FD00-25B0-5140-9AE5-BFC056AF466F}" type="slidenum">
              <a:rPr lang="en-US" smtClean="0"/>
              <a:t>‹#›</a:t>
            </a:fld>
            <a:endParaRPr lang="en-US"/>
          </a:p>
        </p:txBody>
      </p:sp>
    </p:spTree>
    <p:extLst>
      <p:ext uri="{BB962C8B-B14F-4D97-AF65-F5344CB8AC3E}">
        <p14:creationId xmlns:p14="http://schemas.microsoft.com/office/powerpoint/2010/main" val="2905519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567067-C348-EF40-AFE9-A8E052A332F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719EB8-5D45-1449-A79F-B63DC255B57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E9159E5-8F1F-504A-AB18-A9A3B9DA7C0F}"/>
              </a:ext>
            </a:extLst>
          </p:cNvPr>
          <p:cNvSpPr>
            <a:spLocks noGrp="1"/>
          </p:cNvSpPr>
          <p:nvPr>
            <p:ph type="dt" sz="half" idx="10"/>
          </p:nvPr>
        </p:nvSpPr>
        <p:spPr/>
        <p:txBody>
          <a:bodyPr/>
          <a:lstStyle/>
          <a:p>
            <a:fld id="{22AB8DFE-834A-9B49-A8F0-E2EE438223FD}" type="datetime1">
              <a:rPr lang="en-SG" smtClean="0"/>
              <a:t>12/5/22</a:t>
            </a:fld>
            <a:endParaRPr lang="en-US"/>
          </a:p>
        </p:txBody>
      </p:sp>
      <p:sp>
        <p:nvSpPr>
          <p:cNvPr id="5" name="Footer Placeholder 4">
            <a:extLst>
              <a:ext uri="{FF2B5EF4-FFF2-40B4-BE49-F238E27FC236}">
                <a16:creationId xmlns:a16="http://schemas.microsoft.com/office/drawing/2014/main" id="{146F56A8-A3A5-6041-A343-EA9C3F4CCE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BBECC-5198-7641-80DC-B52C82F966E0}"/>
              </a:ext>
            </a:extLst>
          </p:cNvPr>
          <p:cNvSpPr>
            <a:spLocks noGrp="1"/>
          </p:cNvSpPr>
          <p:nvPr>
            <p:ph type="sldNum" sz="quarter" idx="12"/>
          </p:nvPr>
        </p:nvSpPr>
        <p:spPr/>
        <p:txBody>
          <a:bodyPr/>
          <a:lstStyle/>
          <a:p>
            <a:fld id="{3889FD00-25B0-5140-9AE5-BFC056AF466F}" type="slidenum">
              <a:rPr lang="en-US" smtClean="0"/>
              <a:t>‹#›</a:t>
            </a:fld>
            <a:endParaRPr lang="en-US"/>
          </a:p>
        </p:txBody>
      </p:sp>
    </p:spTree>
    <p:extLst>
      <p:ext uri="{BB962C8B-B14F-4D97-AF65-F5344CB8AC3E}">
        <p14:creationId xmlns:p14="http://schemas.microsoft.com/office/powerpoint/2010/main" val="2865725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1390-CC0B-A744-A6E0-6CE5E62E8A0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1878450-830C-0A46-B769-7E8BBF7E41A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FD069E-CAB8-DB43-B88B-E72E0871CB32}"/>
              </a:ext>
            </a:extLst>
          </p:cNvPr>
          <p:cNvSpPr>
            <a:spLocks noGrp="1"/>
          </p:cNvSpPr>
          <p:nvPr>
            <p:ph type="dt" sz="half" idx="10"/>
          </p:nvPr>
        </p:nvSpPr>
        <p:spPr/>
        <p:txBody>
          <a:bodyPr/>
          <a:lstStyle/>
          <a:p>
            <a:fld id="{BCEB26F6-E404-534C-95B7-40DA014A943B}" type="datetime1">
              <a:rPr lang="en-SG" smtClean="0"/>
              <a:t>12/5/22</a:t>
            </a:fld>
            <a:endParaRPr lang="en-US"/>
          </a:p>
        </p:txBody>
      </p:sp>
      <p:sp>
        <p:nvSpPr>
          <p:cNvPr id="5" name="Footer Placeholder 4">
            <a:extLst>
              <a:ext uri="{FF2B5EF4-FFF2-40B4-BE49-F238E27FC236}">
                <a16:creationId xmlns:a16="http://schemas.microsoft.com/office/drawing/2014/main" id="{2FFDE1D7-9A57-344E-8D14-0DD9DFF88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AFEF7-EE6A-A444-AC07-32DDD74303F6}"/>
              </a:ext>
            </a:extLst>
          </p:cNvPr>
          <p:cNvSpPr>
            <a:spLocks noGrp="1"/>
          </p:cNvSpPr>
          <p:nvPr>
            <p:ph type="sldNum" sz="quarter" idx="12"/>
          </p:nvPr>
        </p:nvSpPr>
        <p:spPr/>
        <p:txBody>
          <a:bodyPr/>
          <a:lstStyle/>
          <a:p>
            <a:fld id="{3889FD00-25B0-5140-9AE5-BFC056AF466F}" type="slidenum">
              <a:rPr lang="en-US" smtClean="0"/>
              <a:t>‹#›</a:t>
            </a:fld>
            <a:endParaRPr lang="en-US"/>
          </a:p>
        </p:txBody>
      </p:sp>
    </p:spTree>
    <p:extLst>
      <p:ext uri="{BB962C8B-B14F-4D97-AF65-F5344CB8AC3E}">
        <p14:creationId xmlns:p14="http://schemas.microsoft.com/office/powerpoint/2010/main" val="366102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B1D7-9A1A-AB41-81F7-9855E68F84A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9A7F65-E82C-CB4E-8F3F-A99445CFD6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01AB14D-C4CF-8840-AB9E-AF3ABB023676}"/>
              </a:ext>
            </a:extLst>
          </p:cNvPr>
          <p:cNvSpPr>
            <a:spLocks noGrp="1"/>
          </p:cNvSpPr>
          <p:nvPr>
            <p:ph type="dt" sz="half" idx="10"/>
          </p:nvPr>
        </p:nvSpPr>
        <p:spPr/>
        <p:txBody>
          <a:bodyPr/>
          <a:lstStyle/>
          <a:p>
            <a:fld id="{B726D94F-C672-334E-855B-34B34795B4C0}" type="datetime1">
              <a:rPr lang="en-SG" smtClean="0"/>
              <a:t>12/5/22</a:t>
            </a:fld>
            <a:endParaRPr lang="en-US"/>
          </a:p>
        </p:txBody>
      </p:sp>
      <p:sp>
        <p:nvSpPr>
          <p:cNvPr id="5" name="Footer Placeholder 4">
            <a:extLst>
              <a:ext uri="{FF2B5EF4-FFF2-40B4-BE49-F238E27FC236}">
                <a16:creationId xmlns:a16="http://schemas.microsoft.com/office/drawing/2014/main" id="{B0714E63-0052-1D45-8F21-DC7C63961D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DA7E2-EFE1-1848-94B2-C0D14D709791}"/>
              </a:ext>
            </a:extLst>
          </p:cNvPr>
          <p:cNvSpPr>
            <a:spLocks noGrp="1"/>
          </p:cNvSpPr>
          <p:nvPr>
            <p:ph type="sldNum" sz="quarter" idx="12"/>
          </p:nvPr>
        </p:nvSpPr>
        <p:spPr/>
        <p:txBody>
          <a:bodyPr/>
          <a:lstStyle/>
          <a:p>
            <a:fld id="{3889FD00-25B0-5140-9AE5-BFC056AF466F}" type="slidenum">
              <a:rPr lang="en-US" smtClean="0"/>
              <a:t>‹#›</a:t>
            </a:fld>
            <a:endParaRPr lang="en-US"/>
          </a:p>
        </p:txBody>
      </p:sp>
    </p:spTree>
    <p:extLst>
      <p:ext uri="{BB962C8B-B14F-4D97-AF65-F5344CB8AC3E}">
        <p14:creationId xmlns:p14="http://schemas.microsoft.com/office/powerpoint/2010/main" val="213496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4D07-DDF3-7841-982E-FD9EADA26B3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B54D8D-9D9A-6748-9B79-55058949E7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196623D-8537-D743-96C4-08A765FD8B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6F7956D-B97F-CF46-83E7-8013FA27E000}"/>
              </a:ext>
            </a:extLst>
          </p:cNvPr>
          <p:cNvSpPr>
            <a:spLocks noGrp="1"/>
          </p:cNvSpPr>
          <p:nvPr>
            <p:ph type="dt" sz="half" idx="10"/>
          </p:nvPr>
        </p:nvSpPr>
        <p:spPr/>
        <p:txBody>
          <a:bodyPr/>
          <a:lstStyle/>
          <a:p>
            <a:fld id="{C676B5B7-B58C-9E47-B98A-E31A8FCD68C2}" type="datetime1">
              <a:rPr lang="en-SG" smtClean="0"/>
              <a:t>12/5/22</a:t>
            </a:fld>
            <a:endParaRPr lang="en-US"/>
          </a:p>
        </p:txBody>
      </p:sp>
      <p:sp>
        <p:nvSpPr>
          <p:cNvPr id="6" name="Footer Placeholder 5">
            <a:extLst>
              <a:ext uri="{FF2B5EF4-FFF2-40B4-BE49-F238E27FC236}">
                <a16:creationId xmlns:a16="http://schemas.microsoft.com/office/drawing/2014/main" id="{7743A4DB-DB93-C947-A447-5C21F442D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AB012-0FD3-7E42-B824-D54BDF5A77C1}"/>
              </a:ext>
            </a:extLst>
          </p:cNvPr>
          <p:cNvSpPr>
            <a:spLocks noGrp="1"/>
          </p:cNvSpPr>
          <p:nvPr>
            <p:ph type="sldNum" sz="quarter" idx="12"/>
          </p:nvPr>
        </p:nvSpPr>
        <p:spPr/>
        <p:txBody>
          <a:bodyPr/>
          <a:lstStyle/>
          <a:p>
            <a:fld id="{3889FD00-25B0-5140-9AE5-BFC056AF466F}" type="slidenum">
              <a:rPr lang="en-US" smtClean="0"/>
              <a:t>‹#›</a:t>
            </a:fld>
            <a:endParaRPr lang="en-US"/>
          </a:p>
        </p:txBody>
      </p:sp>
    </p:spTree>
    <p:extLst>
      <p:ext uri="{BB962C8B-B14F-4D97-AF65-F5344CB8AC3E}">
        <p14:creationId xmlns:p14="http://schemas.microsoft.com/office/powerpoint/2010/main" val="315978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96449-FB97-274E-8892-48F12559240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4D7A13C-C982-2144-A4E8-B15C838A51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F85AA3-CAA1-AE4B-ADB7-1FC4B315BEB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F40A178-2F5F-2544-ADF0-927F625BC2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734935-DBE8-7E40-9402-1624CD73611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5B70C26-96A1-D547-9E11-699E122A5D8A}"/>
              </a:ext>
            </a:extLst>
          </p:cNvPr>
          <p:cNvSpPr>
            <a:spLocks noGrp="1"/>
          </p:cNvSpPr>
          <p:nvPr>
            <p:ph type="dt" sz="half" idx="10"/>
          </p:nvPr>
        </p:nvSpPr>
        <p:spPr/>
        <p:txBody>
          <a:bodyPr/>
          <a:lstStyle/>
          <a:p>
            <a:fld id="{F64D7510-98D7-114D-9548-CFF12958D890}" type="datetime1">
              <a:rPr lang="en-SG" smtClean="0"/>
              <a:t>12/5/22</a:t>
            </a:fld>
            <a:endParaRPr lang="en-US"/>
          </a:p>
        </p:txBody>
      </p:sp>
      <p:sp>
        <p:nvSpPr>
          <p:cNvPr id="8" name="Footer Placeholder 7">
            <a:extLst>
              <a:ext uri="{FF2B5EF4-FFF2-40B4-BE49-F238E27FC236}">
                <a16:creationId xmlns:a16="http://schemas.microsoft.com/office/drawing/2014/main" id="{5FDFB8D0-1333-F74F-A1A7-E13C02E459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C863AE-965F-E245-A18E-88A558F61080}"/>
              </a:ext>
            </a:extLst>
          </p:cNvPr>
          <p:cNvSpPr>
            <a:spLocks noGrp="1"/>
          </p:cNvSpPr>
          <p:nvPr>
            <p:ph type="sldNum" sz="quarter" idx="12"/>
          </p:nvPr>
        </p:nvSpPr>
        <p:spPr/>
        <p:txBody>
          <a:bodyPr/>
          <a:lstStyle/>
          <a:p>
            <a:fld id="{3889FD00-25B0-5140-9AE5-BFC056AF466F}" type="slidenum">
              <a:rPr lang="en-US" smtClean="0"/>
              <a:t>‹#›</a:t>
            </a:fld>
            <a:endParaRPr lang="en-US"/>
          </a:p>
        </p:txBody>
      </p:sp>
    </p:spTree>
    <p:extLst>
      <p:ext uri="{BB962C8B-B14F-4D97-AF65-F5344CB8AC3E}">
        <p14:creationId xmlns:p14="http://schemas.microsoft.com/office/powerpoint/2010/main" val="1978088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33303-F396-7F43-B085-0680940C09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83FC41-CE1E-3248-BF5D-E331E2127DB7}"/>
              </a:ext>
            </a:extLst>
          </p:cNvPr>
          <p:cNvSpPr>
            <a:spLocks noGrp="1"/>
          </p:cNvSpPr>
          <p:nvPr>
            <p:ph type="dt" sz="half" idx="10"/>
          </p:nvPr>
        </p:nvSpPr>
        <p:spPr/>
        <p:txBody>
          <a:bodyPr/>
          <a:lstStyle/>
          <a:p>
            <a:fld id="{881D0D00-23EB-EB48-A761-011E64CE572F}" type="datetime1">
              <a:rPr lang="en-SG" smtClean="0"/>
              <a:t>12/5/22</a:t>
            </a:fld>
            <a:endParaRPr lang="en-US"/>
          </a:p>
        </p:txBody>
      </p:sp>
      <p:sp>
        <p:nvSpPr>
          <p:cNvPr id="4" name="Footer Placeholder 3">
            <a:extLst>
              <a:ext uri="{FF2B5EF4-FFF2-40B4-BE49-F238E27FC236}">
                <a16:creationId xmlns:a16="http://schemas.microsoft.com/office/drawing/2014/main" id="{3041B07C-7FDB-8247-BEBD-CB43A0A734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1C4518-4E36-5B43-A718-C1D99B2BECC5}"/>
              </a:ext>
            </a:extLst>
          </p:cNvPr>
          <p:cNvSpPr>
            <a:spLocks noGrp="1"/>
          </p:cNvSpPr>
          <p:nvPr>
            <p:ph type="sldNum" sz="quarter" idx="12"/>
          </p:nvPr>
        </p:nvSpPr>
        <p:spPr/>
        <p:txBody>
          <a:bodyPr/>
          <a:lstStyle/>
          <a:p>
            <a:fld id="{3889FD00-25B0-5140-9AE5-BFC056AF466F}" type="slidenum">
              <a:rPr lang="en-US" smtClean="0"/>
              <a:t>‹#›</a:t>
            </a:fld>
            <a:endParaRPr lang="en-US"/>
          </a:p>
        </p:txBody>
      </p:sp>
    </p:spTree>
    <p:extLst>
      <p:ext uri="{BB962C8B-B14F-4D97-AF65-F5344CB8AC3E}">
        <p14:creationId xmlns:p14="http://schemas.microsoft.com/office/powerpoint/2010/main" val="1560543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AB4237-CAD2-B046-9F4B-9923931F8365}"/>
              </a:ext>
            </a:extLst>
          </p:cNvPr>
          <p:cNvSpPr>
            <a:spLocks noGrp="1"/>
          </p:cNvSpPr>
          <p:nvPr>
            <p:ph type="dt" sz="half" idx="10"/>
          </p:nvPr>
        </p:nvSpPr>
        <p:spPr/>
        <p:txBody>
          <a:bodyPr/>
          <a:lstStyle/>
          <a:p>
            <a:fld id="{2EC93E46-7384-DC48-BD89-FDFDCAEF83D0}" type="datetime1">
              <a:rPr lang="en-SG" smtClean="0"/>
              <a:t>12/5/22</a:t>
            </a:fld>
            <a:endParaRPr lang="en-US"/>
          </a:p>
        </p:txBody>
      </p:sp>
      <p:sp>
        <p:nvSpPr>
          <p:cNvPr id="3" name="Footer Placeholder 2">
            <a:extLst>
              <a:ext uri="{FF2B5EF4-FFF2-40B4-BE49-F238E27FC236}">
                <a16:creationId xmlns:a16="http://schemas.microsoft.com/office/drawing/2014/main" id="{54108E39-11E1-0445-9639-BFEBAB3F6F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C00451-9534-A84F-8BC2-4011F91D1542}"/>
              </a:ext>
            </a:extLst>
          </p:cNvPr>
          <p:cNvSpPr>
            <a:spLocks noGrp="1"/>
          </p:cNvSpPr>
          <p:nvPr>
            <p:ph type="sldNum" sz="quarter" idx="12"/>
          </p:nvPr>
        </p:nvSpPr>
        <p:spPr/>
        <p:txBody>
          <a:bodyPr/>
          <a:lstStyle/>
          <a:p>
            <a:fld id="{3889FD00-25B0-5140-9AE5-BFC056AF466F}" type="slidenum">
              <a:rPr lang="en-US" smtClean="0"/>
              <a:t>‹#›</a:t>
            </a:fld>
            <a:endParaRPr lang="en-US"/>
          </a:p>
        </p:txBody>
      </p:sp>
    </p:spTree>
    <p:extLst>
      <p:ext uri="{BB962C8B-B14F-4D97-AF65-F5344CB8AC3E}">
        <p14:creationId xmlns:p14="http://schemas.microsoft.com/office/powerpoint/2010/main" val="3276571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4D08-02F7-594A-96A8-3D38F35686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2E97F1A-E100-2942-8265-E2B83DD050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50F8EE4-4B1C-9F4A-A1DC-86E5DE2C1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C3D64A-F1B0-A942-84EB-03E61D9A1AAC}"/>
              </a:ext>
            </a:extLst>
          </p:cNvPr>
          <p:cNvSpPr>
            <a:spLocks noGrp="1"/>
          </p:cNvSpPr>
          <p:nvPr>
            <p:ph type="dt" sz="half" idx="10"/>
          </p:nvPr>
        </p:nvSpPr>
        <p:spPr/>
        <p:txBody>
          <a:bodyPr/>
          <a:lstStyle/>
          <a:p>
            <a:fld id="{6A1AA5DC-1328-2048-A5EC-8A490E84C6DC}" type="datetime1">
              <a:rPr lang="en-SG" smtClean="0"/>
              <a:t>12/5/22</a:t>
            </a:fld>
            <a:endParaRPr lang="en-US"/>
          </a:p>
        </p:txBody>
      </p:sp>
      <p:sp>
        <p:nvSpPr>
          <p:cNvPr id="6" name="Footer Placeholder 5">
            <a:extLst>
              <a:ext uri="{FF2B5EF4-FFF2-40B4-BE49-F238E27FC236}">
                <a16:creationId xmlns:a16="http://schemas.microsoft.com/office/drawing/2014/main" id="{07358DA0-7022-F341-A813-2C971CD109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77FF97-28D1-F444-A045-4B63CC03300D}"/>
              </a:ext>
            </a:extLst>
          </p:cNvPr>
          <p:cNvSpPr>
            <a:spLocks noGrp="1"/>
          </p:cNvSpPr>
          <p:nvPr>
            <p:ph type="sldNum" sz="quarter" idx="12"/>
          </p:nvPr>
        </p:nvSpPr>
        <p:spPr/>
        <p:txBody>
          <a:bodyPr/>
          <a:lstStyle/>
          <a:p>
            <a:fld id="{3889FD00-25B0-5140-9AE5-BFC056AF466F}" type="slidenum">
              <a:rPr lang="en-US" smtClean="0"/>
              <a:t>‹#›</a:t>
            </a:fld>
            <a:endParaRPr lang="en-US"/>
          </a:p>
        </p:txBody>
      </p:sp>
    </p:spTree>
    <p:extLst>
      <p:ext uri="{BB962C8B-B14F-4D97-AF65-F5344CB8AC3E}">
        <p14:creationId xmlns:p14="http://schemas.microsoft.com/office/powerpoint/2010/main" val="2579342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C6C4-4CA7-E846-BF22-D0FD2C9DDF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A45FE01-FD04-A94D-805A-434A6A9EF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B2404A-87A9-9C4A-A4D2-85A171D48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C90184-A43D-D547-9B5A-02C8C5BA94F3}"/>
              </a:ext>
            </a:extLst>
          </p:cNvPr>
          <p:cNvSpPr>
            <a:spLocks noGrp="1"/>
          </p:cNvSpPr>
          <p:nvPr>
            <p:ph type="dt" sz="half" idx="10"/>
          </p:nvPr>
        </p:nvSpPr>
        <p:spPr/>
        <p:txBody>
          <a:bodyPr/>
          <a:lstStyle/>
          <a:p>
            <a:fld id="{472AF13B-7AE5-6840-8FBA-DDD4A92C85D9}" type="datetime1">
              <a:rPr lang="en-SG" smtClean="0"/>
              <a:t>12/5/22</a:t>
            </a:fld>
            <a:endParaRPr lang="en-US"/>
          </a:p>
        </p:txBody>
      </p:sp>
      <p:sp>
        <p:nvSpPr>
          <p:cNvPr id="6" name="Footer Placeholder 5">
            <a:extLst>
              <a:ext uri="{FF2B5EF4-FFF2-40B4-BE49-F238E27FC236}">
                <a16:creationId xmlns:a16="http://schemas.microsoft.com/office/drawing/2014/main" id="{7DA76911-B345-DC4B-8766-E8ECC6C359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E4133D-FCFB-104A-AAC7-78AED2C6CD2D}"/>
              </a:ext>
            </a:extLst>
          </p:cNvPr>
          <p:cNvSpPr>
            <a:spLocks noGrp="1"/>
          </p:cNvSpPr>
          <p:nvPr>
            <p:ph type="sldNum" sz="quarter" idx="12"/>
          </p:nvPr>
        </p:nvSpPr>
        <p:spPr/>
        <p:txBody>
          <a:bodyPr/>
          <a:lstStyle/>
          <a:p>
            <a:fld id="{3889FD00-25B0-5140-9AE5-BFC056AF466F}" type="slidenum">
              <a:rPr lang="en-US" smtClean="0"/>
              <a:t>‹#›</a:t>
            </a:fld>
            <a:endParaRPr lang="en-US"/>
          </a:p>
        </p:txBody>
      </p:sp>
    </p:spTree>
    <p:extLst>
      <p:ext uri="{BB962C8B-B14F-4D97-AF65-F5344CB8AC3E}">
        <p14:creationId xmlns:p14="http://schemas.microsoft.com/office/powerpoint/2010/main" val="2919091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E77DC4-8258-024B-889B-FCF8CAD52E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6D0F2F-5573-5140-8945-F740F3AC79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F91F28-0FF4-AE42-9D48-D02E443A7D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5CA586-2A43-AA42-8DC8-E5D70322D578}" type="datetime1">
              <a:rPr lang="en-SG" smtClean="0"/>
              <a:t>12/5/22</a:t>
            </a:fld>
            <a:endParaRPr lang="en-US"/>
          </a:p>
        </p:txBody>
      </p:sp>
      <p:sp>
        <p:nvSpPr>
          <p:cNvPr id="5" name="Footer Placeholder 4">
            <a:extLst>
              <a:ext uri="{FF2B5EF4-FFF2-40B4-BE49-F238E27FC236}">
                <a16:creationId xmlns:a16="http://schemas.microsoft.com/office/drawing/2014/main" id="{D1BBE1CA-63C7-9140-B313-69A72A9FDD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9040B8-6D36-624A-87D1-6191E7115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89FD00-25B0-5140-9AE5-BFC056AF466F}" type="slidenum">
              <a:rPr lang="en-US" smtClean="0"/>
              <a:t>‹#›</a:t>
            </a:fld>
            <a:endParaRPr lang="en-US"/>
          </a:p>
        </p:txBody>
      </p:sp>
    </p:spTree>
    <p:extLst>
      <p:ext uri="{BB962C8B-B14F-4D97-AF65-F5344CB8AC3E}">
        <p14:creationId xmlns:p14="http://schemas.microsoft.com/office/powerpoint/2010/main" val="2664414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5.svg"/><Relationship Id="rId4" Type="http://schemas.openxmlformats.org/officeDocument/2006/relationships/image" Target="../media/image27.sv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8.png"/><Relationship Id="rId7" Type="http://schemas.openxmlformats.org/officeDocument/2006/relationships/image" Target="../media/image7.png"/><Relationship Id="rId12" Type="http://schemas.openxmlformats.org/officeDocument/2006/relationships/image" Target="../media/image2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24.png"/><Relationship Id="rId5" Type="http://schemas.openxmlformats.org/officeDocument/2006/relationships/image" Target="../media/image26.png"/><Relationship Id="rId10" Type="http://schemas.openxmlformats.org/officeDocument/2006/relationships/image" Target="../media/image23.svg"/><Relationship Id="rId4" Type="http://schemas.openxmlformats.org/officeDocument/2006/relationships/image" Target="../media/image29.sv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emf"/></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3.emf"/><Relationship Id="rId7" Type="http://schemas.openxmlformats.org/officeDocument/2006/relationships/image" Target="../media/image4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60.png"/><Relationship Id="rId4" Type="http://schemas.openxmlformats.org/officeDocument/2006/relationships/customXml" Target="../ink/ink1.xml"/><Relationship Id="rId9" Type="http://schemas.openxmlformats.org/officeDocument/2006/relationships/image" Target="../media/image48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4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338" name="Picture 2" descr="Recommendation Engine Explained. Github source code examples can be… | by  Mohamed Fawzy | tajawal | Medium">
            <a:extLst>
              <a:ext uri="{FF2B5EF4-FFF2-40B4-BE49-F238E27FC236}">
                <a16:creationId xmlns:a16="http://schemas.microsoft.com/office/drawing/2014/main" id="{9CDB7B15-8603-DC47-9B73-C27D72A36DA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8936" b="6158"/>
          <a:stretch/>
        </p:blipFill>
        <p:spPr bwMode="auto">
          <a:xfrm>
            <a:off x="0" y="0"/>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90A786-89D0-F947-9155-97ACC68A5362}"/>
              </a:ext>
            </a:extLst>
          </p:cNvPr>
          <p:cNvSpPr>
            <a:spLocks noGrp="1"/>
          </p:cNvSpPr>
          <p:nvPr>
            <p:ph type="ctrTitle"/>
          </p:nvPr>
        </p:nvSpPr>
        <p:spPr>
          <a:xfrm>
            <a:off x="1524000" y="1122362"/>
            <a:ext cx="9144000" cy="2900518"/>
          </a:xfrm>
        </p:spPr>
        <p:txBody>
          <a:bodyPr>
            <a:normAutofit/>
          </a:bodyPr>
          <a:lstStyle/>
          <a:p>
            <a:r>
              <a:rPr lang="en-US" b="1" dirty="0">
                <a:solidFill>
                  <a:srgbClr val="FFFFFF"/>
                </a:solidFill>
                <a:latin typeface="+mn-lt"/>
                <a:ea typeface="Cambria Math" panose="02040503050406030204" pitchFamily="18" charset="0"/>
              </a:rPr>
              <a:t>Skills/Courses Recommender System </a:t>
            </a:r>
          </a:p>
        </p:txBody>
      </p:sp>
      <p:sp>
        <p:nvSpPr>
          <p:cNvPr id="8" name="Subtitle 2">
            <a:extLst>
              <a:ext uri="{FF2B5EF4-FFF2-40B4-BE49-F238E27FC236}">
                <a16:creationId xmlns:a16="http://schemas.microsoft.com/office/drawing/2014/main" id="{D9A15698-4529-884D-84EA-EBDAD96CA043}"/>
              </a:ext>
            </a:extLst>
          </p:cNvPr>
          <p:cNvSpPr txBox="1">
            <a:spLocks/>
          </p:cNvSpPr>
          <p:nvPr/>
        </p:nvSpPr>
        <p:spPr>
          <a:xfrm>
            <a:off x="1524000" y="4159404"/>
            <a:ext cx="9144000"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FFFFFF"/>
                </a:solidFill>
              </a:rPr>
              <a:t>Internship Presentation</a:t>
            </a:r>
          </a:p>
          <a:p>
            <a:r>
              <a:rPr lang="en-US">
                <a:solidFill>
                  <a:srgbClr val="FFFFFF"/>
                </a:solidFill>
              </a:rPr>
              <a:t>13 May</a:t>
            </a:r>
            <a:endParaRPr lang="en-US" dirty="0">
              <a:solidFill>
                <a:srgbClr val="FFFFFF"/>
              </a:solidFill>
            </a:endParaRPr>
          </a:p>
        </p:txBody>
      </p:sp>
    </p:spTree>
    <p:extLst>
      <p:ext uri="{BB962C8B-B14F-4D97-AF65-F5344CB8AC3E}">
        <p14:creationId xmlns:p14="http://schemas.microsoft.com/office/powerpoint/2010/main" val="2963454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3EE2227-F661-6340-ACC0-94082D750186}"/>
              </a:ext>
            </a:extLst>
          </p:cNvPr>
          <p:cNvSpPr/>
          <p:nvPr/>
        </p:nvSpPr>
        <p:spPr>
          <a:xfrm>
            <a:off x="0" y="1974390"/>
            <a:ext cx="12192000" cy="1885552"/>
          </a:xfrm>
          <a:prstGeom prst="rect">
            <a:avLst/>
          </a:prstGeom>
          <a:solidFill>
            <a:schemeClr val="accent5">
              <a:alpha val="40325"/>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p>
        </p:txBody>
      </p:sp>
      <p:sp>
        <p:nvSpPr>
          <p:cNvPr id="2" name="Title 1">
            <a:extLst>
              <a:ext uri="{FF2B5EF4-FFF2-40B4-BE49-F238E27FC236}">
                <a16:creationId xmlns:a16="http://schemas.microsoft.com/office/drawing/2014/main" id="{03530B0D-D65C-BC45-9D0F-EF8EBDC389C6}"/>
              </a:ext>
            </a:extLst>
          </p:cNvPr>
          <p:cNvSpPr>
            <a:spLocks noGrp="1"/>
          </p:cNvSpPr>
          <p:nvPr>
            <p:ph type="title"/>
          </p:nvPr>
        </p:nvSpPr>
        <p:spPr>
          <a:xfrm>
            <a:off x="224687" y="110521"/>
            <a:ext cx="10515600" cy="1325563"/>
          </a:xfrm>
        </p:spPr>
        <p:txBody>
          <a:bodyPr/>
          <a:lstStyle/>
          <a:p>
            <a:r>
              <a:rPr lang="en-US" dirty="0">
                <a:solidFill>
                  <a:schemeClr val="tx1">
                    <a:lumMod val="85000"/>
                    <a:lumOff val="15000"/>
                  </a:schemeClr>
                </a:solidFill>
              </a:rPr>
              <a:t>Recommender system components</a:t>
            </a:r>
          </a:p>
        </p:txBody>
      </p:sp>
      <p:sp>
        <p:nvSpPr>
          <p:cNvPr id="5" name="Slide Number Placeholder 4">
            <a:extLst>
              <a:ext uri="{FF2B5EF4-FFF2-40B4-BE49-F238E27FC236}">
                <a16:creationId xmlns:a16="http://schemas.microsoft.com/office/drawing/2014/main" id="{E20092AE-1B68-A142-A24F-BA7E8572F1BD}"/>
              </a:ext>
            </a:extLst>
          </p:cNvPr>
          <p:cNvSpPr>
            <a:spLocks noGrp="1"/>
          </p:cNvSpPr>
          <p:nvPr>
            <p:ph type="sldNum" sz="quarter" idx="12"/>
          </p:nvPr>
        </p:nvSpPr>
        <p:spPr>
          <a:xfrm>
            <a:off x="10823509" y="6337690"/>
            <a:ext cx="624883" cy="347866"/>
          </a:xfrm>
        </p:spPr>
        <p:txBody>
          <a:bodyPr/>
          <a:lstStyle/>
          <a:p>
            <a:fld id="{3B5F9310-13D8-1B4A-99BD-0CC388CA0718}" type="slidenum">
              <a:rPr lang="en-US" sz="1400" smtClean="0"/>
              <a:t>10</a:t>
            </a:fld>
            <a:endParaRPr lang="en-US" sz="1400"/>
          </a:p>
        </p:txBody>
      </p:sp>
      <p:sp>
        <p:nvSpPr>
          <p:cNvPr id="41" name="TextBox 40">
            <a:extLst>
              <a:ext uri="{FF2B5EF4-FFF2-40B4-BE49-F238E27FC236}">
                <a16:creationId xmlns:a16="http://schemas.microsoft.com/office/drawing/2014/main" id="{0DCA2A7F-5ED5-1844-B32C-EFD93503DEF9}"/>
              </a:ext>
            </a:extLst>
          </p:cNvPr>
          <p:cNvSpPr txBox="1"/>
          <p:nvPr/>
        </p:nvSpPr>
        <p:spPr>
          <a:xfrm>
            <a:off x="448569" y="2151065"/>
            <a:ext cx="1979495" cy="307777"/>
          </a:xfrm>
          <a:prstGeom prst="rect">
            <a:avLst/>
          </a:prstGeom>
          <a:noFill/>
          <a:ln>
            <a:noFill/>
          </a:ln>
        </p:spPr>
        <p:txBody>
          <a:bodyPr wrap="square" rtlCol="0">
            <a:spAutoFit/>
          </a:bodyPr>
          <a:lstStyle/>
          <a:p>
            <a:pPr algn="ctr"/>
            <a:r>
              <a:rPr lang="en-US" sz="1400" b="1" dirty="0">
                <a:solidFill>
                  <a:schemeClr val="tx1">
                    <a:lumMod val="85000"/>
                    <a:lumOff val="15000"/>
                  </a:schemeClr>
                </a:solidFill>
              </a:rPr>
              <a:t>Employee (Active user)</a:t>
            </a:r>
          </a:p>
        </p:txBody>
      </p:sp>
      <p:sp>
        <p:nvSpPr>
          <p:cNvPr id="39" name="TextBox 38">
            <a:extLst>
              <a:ext uri="{FF2B5EF4-FFF2-40B4-BE49-F238E27FC236}">
                <a16:creationId xmlns:a16="http://schemas.microsoft.com/office/drawing/2014/main" id="{7A35ACBB-2EB7-5044-B421-8E25D27C4CBC}"/>
              </a:ext>
            </a:extLst>
          </p:cNvPr>
          <p:cNvSpPr txBox="1"/>
          <p:nvPr/>
        </p:nvSpPr>
        <p:spPr>
          <a:xfrm>
            <a:off x="363362" y="4059981"/>
            <a:ext cx="840174" cy="523220"/>
          </a:xfrm>
          <a:prstGeom prst="rect">
            <a:avLst/>
          </a:prstGeom>
          <a:noFill/>
          <a:ln>
            <a:noFill/>
          </a:ln>
        </p:spPr>
        <p:txBody>
          <a:bodyPr wrap="square" rtlCol="0">
            <a:spAutoFit/>
          </a:bodyPr>
          <a:lstStyle/>
          <a:p>
            <a:pPr algn="ctr"/>
            <a:r>
              <a:rPr lang="en-US" sz="1400" b="1" dirty="0" err="1">
                <a:solidFill>
                  <a:schemeClr val="tx1">
                    <a:lumMod val="85000"/>
                    <a:lumOff val="15000"/>
                  </a:schemeClr>
                </a:solidFill>
              </a:rPr>
              <a:t>Reco</a:t>
            </a:r>
            <a:r>
              <a:rPr lang="en-US" sz="1400" b="1" dirty="0">
                <a:solidFill>
                  <a:schemeClr val="tx1">
                    <a:lumMod val="85000"/>
                    <a:lumOff val="15000"/>
                  </a:schemeClr>
                </a:solidFill>
              </a:rPr>
              <a:t> System</a:t>
            </a:r>
          </a:p>
        </p:txBody>
      </p:sp>
      <p:pic>
        <p:nvPicPr>
          <p:cNvPr id="9" name="Graphic 8" descr="Gears with solid fill">
            <a:extLst>
              <a:ext uri="{FF2B5EF4-FFF2-40B4-BE49-F238E27FC236}">
                <a16:creationId xmlns:a16="http://schemas.microsoft.com/office/drawing/2014/main" id="{86E725E8-D26C-0544-8292-F3CF5FA8DD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58" y="4003403"/>
            <a:ext cx="744481" cy="744481"/>
          </a:xfrm>
          <a:prstGeom prst="rect">
            <a:avLst/>
          </a:prstGeom>
        </p:spPr>
      </p:pic>
      <p:pic>
        <p:nvPicPr>
          <p:cNvPr id="23" name="Graphic 22" descr="Office worker male with solid fill">
            <a:extLst>
              <a:ext uri="{FF2B5EF4-FFF2-40B4-BE49-F238E27FC236}">
                <a16:creationId xmlns:a16="http://schemas.microsoft.com/office/drawing/2014/main" id="{7CF8854F-7509-114F-9646-E49D5370AB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6" y="2032687"/>
            <a:ext cx="744481" cy="744481"/>
          </a:xfrm>
          <a:prstGeom prst="rect">
            <a:avLst/>
          </a:prstGeom>
        </p:spPr>
      </p:pic>
    </p:spTree>
    <p:extLst>
      <p:ext uri="{BB962C8B-B14F-4D97-AF65-F5344CB8AC3E}">
        <p14:creationId xmlns:p14="http://schemas.microsoft.com/office/powerpoint/2010/main" val="2361561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3EE2227-F661-6340-ACC0-94082D750186}"/>
              </a:ext>
            </a:extLst>
          </p:cNvPr>
          <p:cNvSpPr/>
          <p:nvPr/>
        </p:nvSpPr>
        <p:spPr>
          <a:xfrm>
            <a:off x="0" y="1974390"/>
            <a:ext cx="12192000" cy="1885552"/>
          </a:xfrm>
          <a:prstGeom prst="rect">
            <a:avLst/>
          </a:prstGeom>
          <a:solidFill>
            <a:schemeClr val="accent5">
              <a:alpha val="40325"/>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p>
        </p:txBody>
      </p:sp>
      <p:sp>
        <p:nvSpPr>
          <p:cNvPr id="2" name="Title 1">
            <a:extLst>
              <a:ext uri="{FF2B5EF4-FFF2-40B4-BE49-F238E27FC236}">
                <a16:creationId xmlns:a16="http://schemas.microsoft.com/office/drawing/2014/main" id="{03530B0D-D65C-BC45-9D0F-EF8EBDC389C6}"/>
              </a:ext>
            </a:extLst>
          </p:cNvPr>
          <p:cNvSpPr>
            <a:spLocks noGrp="1"/>
          </p:cNvSpPr>
          <p:nvPr>
            <p:ph type="title"/>
          </p:nvPr>
        </p:nvSpPr>
        <p:spPr>
          <a:xfrm>
            <a:off x="224687" y="110521"/>
            <a:ext cx="10515600" cy="1325563"/>
          </a:xfrm>
        </p:spPr>
        <p:txBody>
          <a:bodyPr/>
          <a:lstStyle/>
          <a:p>
            <a:r>
              <a:rPr lang="en-US" dirty="0">
                <a:solidFill>
                  <a:schemeClr val="tx1">
                    <a:lumMod val="85000"/>
                    <a:lumOff val="15000"/>
                  </a:schemeClr>
                </a:solidFill>
              </a:rPr>
              <a:t>Recommender system components</a:t>
            </a:r>
          </a:p>
        </p:txBody>
      </p:sp>
      <p:sp>
        <p:nvSpPr>
          <p:cNvPr id="6" name="Pentagon 5">
            <a:extLst>
              <a:ext uri="{FF2B5EF4-FFF2-40B4-BE49-F238E27FC236}">
                <a16:creationId xmlns:a16="http://schemas.microsoft.com/office/drawing/2014/main" id="{3A1E8AB5-604F-194B-AE30-BAD5AE777EA8}"/>
              </a:ext>
            </a:extLst>
          </p:cNvPr>
          <p:cNvSpPr/>
          <p:nvPr/>
        </p:nvSpPr>
        <p:spPr>
          <a:xfrm>
            <a:off x="810685" y="4883610"/>
            <a:ext cx="2070428" cy="1213911"/>
          </a:xfrm>
          <a:prstGeom prst="homePlate">
            <a:avLst>
              <a:gd name="adj" fmla="val 22809"/>
            </a:avLst>
          </a:prstGeom>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tx1">
                    <a:lumMod val="85000"/>
                    <a:lumOff val="15000"/>
                  </a:schemeClr>
                </a:solidFill>
              </a:rPr>
              <a:t>Extract full set of Competencies required for target job scope (and respective proficiency levels)</a:t>
            </a:r>
          </a:p>
        </p:txBody>
      </p:sp>
      <p:sp>
        <p:nvSpPr>
          <p:cNvPr id="11" name="Pentagon 10">
            <a:extLst>
              <a:ext uri="{FF2B5EF4-FFF2-40B4-BE49-F238E27FC236}">
                <a16:creationId xmlns:a16="http://schemas.microsoft.com/office/drawing/2014/main" id="{3CC52BA0-782B-734B-8083-C78D5AE19B4C}"/>
              </a:ext>
            </a:extLst>
          </p:cNvPr>
          <p:cNvSpPr/>
          <p:nvPr/>
        </p:nvSpPr>
        <p:spPr>
          <a:xfrm>
            <a:off x="2987642" y="4904503"/>
            <a:ext cx="1753542" cy="1213911"/>
          </a:xfrm>
          <a:prstGeom prst="homePlate">
            <a:avLst>
              <a:gd name="adj" fmla="val 22773"/>
            </a:avLst>
          </a:prstGeom>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lumMod val="85000"/>
                    <a:lumOff val="15000"/>
                  </a:schemeClr>
                </a:solidFill>
              </a:rPr>
              <a:t>Compare employee’s current proficiency with ‘ideal’ to identify skills gaps</a:t>
            </a:r>
          </a:p>
        </p:txBody>
      </p:sp>
      <p:sp>
        <p:nvSpPr>
          <p:cNvPr id="5" name="Slide Number Placeholder 4">
            <a:extLst>
              <a:ext uri="{FF2B5EF4-FFF2-40B4-BE49-F238E27FC236}">
                <a16:creationId xmlns:a16="http://schemas.microsoft.com/office/drawing/2014/main" id="{E20092AE-1B68-A142-A24F-BA7E8572F1BD}"/>
              </a:ext>
            </a:extLst>
          </p:cNvPr>
          <p:cNvSpPr>
            <a:spLocks noGrp="1"/>
          </p:cNvSpPr>
          <p:nvPr>
            <p:ph type="sldNum" sz="quarter" idx="12"/>
          </p:nvPr>
        </p:nvSpPr>
        <p:spPr>
          <a:xfrm>
            <a:off x="10823509" y="6337690"/>
            <a:ext cx="624883" cy="347866"/>
          </a:xfrm>
        </p:spPr>
        <p:txBody>
          <a:bodyPr/>
          <a:lstStyle/>
          <a:p>
            <a:fld id="{3B5F9310-13D8-1B4A-99BD-0CC388CA0718}" type="slidenum">
              <a:rPr lang="en-US" sz="1400" smtClean="0"/>
              <a:t>11</a:t>
            </a:fld>
            <a:endParaRPr lang="en-US" sz="1400"/>
          </a:p>
        </p:txBody>
      </p:sp>
      <p:grpSp>
        <p:nvGrpSpPr>
          <p:cNvPr id="10" name="Group 9">
            <a:extLst>
              <a:ext uri="{FF2B5EF4-FFF2-40B4-BE49-F238E27FC236}">
                <a16:creationId xmlns:a16="http://schemas.microsoft.com/office/drawing/2014/main" id="{8DE42679-4F78-C641-9975-12C9AABBD778}"/>
              </a:ext>
            </a:extLst>
          </p:cNvPr>
          <p:cNvGrpSpPr/>
          <p:nvPr/>
        </p:nvGrpSpPr>
        <p:grpSpPr>
          <a:xfrm>
            <a:off x="914399" y="2832725"/>
            <a:ext cx="1492741" cy="1915158"/>
            <a:chOff x="914399" y="2832725"/>
            <a:chExt cx="1492741" cy="1915158"/>
          </a:xfrm>
        </p:grpSpPr>
        <p:sp>
          <p:nvSpPr>
            <p:cNvPr id="22" name="Right Arrow 21">
              <a:extLst>
                <a:ext uri="{FF2B5EF4-FFF2-40B4-BE49-F238E27FC236}">
                  <a16:creationId xmlns:a16="http://schemas.microsoft.com/office/drawing/2014/main" id="{AF9EFF7D-32DC-6641-AC27-5265C145A294}"/>
                </a:ext>
              </a:extLst>
            </p:cNvPr>
            <p:cNvSpPr/>
            <p:nvPr/>
          </p:nvSpPr>
          <p:spPr>
            <a:xfrm rot="5400000">
              <a:off x="1023185" y="3966292"/>
              <a:ext cx="1279663" cy="283520"/>
            </a:xfrm>
            <a:prstGeom prst="rightArrow">
              <a:avLst/>
            </a:prstGeom>
            <a:solidFill>
              <a:schemeClr val="tx2">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solidFill>
                  <a:schemeClr val="tx1">
                    <a:lumMod val="95000"/>
                    <a:lumOff val="5000"/>
                  </a:schemeClr>
                </a:solidFill>
              </a:endParaRPr>
            </a:p>
          </p:txBody>
        </p:sp>
        <p:sp>
          <p:nvSpPr>
            <p:cNvPr id="34" name="Rounded Rectangle 33">
              <a:extLst>
                <a:ext uri="{FF2B5EF4-FFF2-40B4-BE49-F238E27FC236}">
                  <a16:creationId xmlns:a16="http://schemas.microsoft.com/office/drawing/2014/main" id="{91C3310F-9327-574D-92A3-3C6493E5D7EF}"/>
                </a:ext>
              </a:extLst>
            </p:cNvPr>
            <p:cNvSpPr/>
            <p:nvPr/>
          </p:nvSpPr>
          <p:spPr>
            <a:xfrm>
              <a:off x="914399" y="2832725"/>
              <a:ext cx="1492741" cy="673124"/>
            </a:xfrm>
            <a:prstGeom prst="round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tx1">
                      <a:lumMod val="95000"/>
                      <a:lumOff val="5000"/>
                    </a:schemeClr>
                  </a:solidFill>
                </a:rPr>
                <a:t>Input Target job (select from list)</a:t>
              </a:r>
            </a:p>
          </p:txBody>
        </p:sp>
      </p:grpSp>
      <p:grpSp>
        <p:nvGrpSpPr>
          <p:cNvPr id="13" name="Group 12">
            <a:extLst>
              <a:ext uri="{FF2B5EF4-FFF2-40B4-BE49-F238E27FC236}">
                <a16:creationId xmlns:a16="http://schemas.microsoft.com/office/drawing/2014/main" id="{27EAFD26-5958-9E4F-A72C-54BF781E4F5E}"/>
              </a:ext>
            </a:extLst>
          </p:cNvPr>
          <p:cNvGrpSpPr/>
          <p:nvPr/>
        </p:nvGrpSpPr>
        <p:grpSpPr>
          <a:xfrm>
            <a:off x="4872338" y="3593723"/>
            <a:ext cx="1179057" cy="2563569"/>
            <a:chOff x="4872338" y="3478667"/>
            <a:chExt cx="1179057" cy="2678626"/>
          </a:xfrm>
        </p:grpSpPr>
        <p:sp>
          <p:nvSpPr>
            <p:cNvPr id="35" name="Rounded Rectangle 34">
              <a:extLst>
                <a:ext uri="{FF2B5EF4-FFF2-40B4-BE49-F238E27FC236}">
                  <a16:creationId xmlns:a16="http://schemas.microsoft.com/office/drawing/2014/main" id="{9D026FB9-5FA9-DE44-A6F7-CE0FAD9D2D17}"/>
                </a:ext>
              </a:extLst>
            </p:cNvPr>
            <p:cNvSpPr/>
            <p:nvPr/>
          </p:nvSpPr>
          <p:spPr>
            <a:xfrm>
              <a:off x="4872338" y="4823836"/>
              <a:ext cx="1179057" cy="1333457"/>
            </a:xfrm>
            <a:prstGeom prst="round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i="1" dirty="0">
                  <a:solidFill>
                    <a:schemeClr val="tx1">
                      <a:lumMod val="95000"/>
                      <a:lumOff val="5000"/>
                    </a:schemeClr>
                  </a:solidFill>
                </a:rPr>
                <a:t>Profile of skill gaps that user needs to address</a:t>
              </a:r>
            </a:p>
          </p:txBody>
        </p:sp>
        <p:sp>
          <p:nvSpPr>
            <p:cNvPr id="36" name="Right Arrow 35">
              <a:extLst>
                <a:ext uri="{FF2B5EF4-FFF2-40B4-BE49-F238E27FC236}">
                  <a16:creationId xmlns:a16="http://schemas.microsoft.com/office/drawing/2014/main" id="{E118F600-EC93-C241-A343-BC3B90A0A469}"/>
                </a:ext>
              </a:extLst>
            </p:cNvPr>
            <p:cNvSpPr/>
            <p:nvPr/>
          </p:nvSpPr>
          <p:spPr>
            <a:xfrm rot="16200000">
              <a:off x="4773363" y="4025916"/>
              <a:ext cx="1372261" cy="277764"/>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solidFill>
                  <a:schemeClr val="tx1">
                    <a:lumMod val="85000"/>
                    <a:lumOff val="15000"/>
                  </a:schemeClr>
                </a:solidFill>
              </a:endParaRPr>
            </a:p>
          </p:txBody>
        </p:sp>
      </p:grpSp>
      <p:sp>
        <p:nvSpPr>
          <p:cNvPr id="41" name="TextBox 40">
            <a:extLst>
              <a:ext uri="{FF2B5EF4-FFF2-40B4-BE49-F238E27FC236}">
                <a16:creationId xmlns:a16="http://schemas.microsoft.com/office/drawing/2014/main" id="{0DCA2A7F-5ED5-1844-B32C-EFD93503DEF9}"/>
              </a:ext>
            </a:extLst>
          </p:cNvPr>
          <p:cNvSpPr txBox="1"/>
          <p:nvPr/>
        </p:nvSpPr>
        <p:spPr>
          <a:xfrm>
            <a:off x="448569" y="2151065"/>
            <a:ext cx="1979495" cy="307777"/>
          </a:xfrm>
          <a:prstGeom prst="rect">
            <a:avLst/>
          </a:prstGeom>
          <a:noFill/>
          <a:ln>
            <a:noFill/>
          </a:ln>
        </p:spPr>
        <p:txBody>
          <a:bodyPr wrap="square" rtlCol="0">
            <a:spAutoFit/>
          </a:bodyPr>
          <a:lstStyle/>
          <a:p>
            <a:pPr algn="ctr"/>
            <a:r>
              <a:rPr lang="en-US" sz="1400" b="1" dirty="0"/>
              <a:t>Employee (Active user)</a:t>
            </a:r>
          </a:p>
        </p:txBody>
      </p:sp>
      <p:sp>
        <p:nvSpPr>
          <p:cNvPr id="44" name="Left Brace 43">
            <a:extLst>
              <a:ext uri="{FF2B5EF4-FFF2-40B4-BE49-F238E27FC236}">
                <a16:creationId xmlns:a16="http://schemas.microsoft.com/office/drawing/2014/main" id="{24C4B079-5AF2-D945-9287-0AD315DFA197}"/>
              </a:ext>
            </a:extLst>
          </p:cNvPr>
          <p:cNvSpPr/>
          <p:nvPr/>
        </p:nvSpPr>
        <p:spPr>
          <a:xfrm rot="5400000">
            <a:off x="3064257" y="-1264838"/>
            <a:ext cx="159178" cy="6292161"/>
          </a:xfrm>
          <a:prstGeom prst="leftBrace">
            <a:avLst>
              <a:gd name="adj1" fmla="val 5935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000"/>
          </a:p>
        </p:txBody>
      </p:sp>
      <p:sp>
        <p:nvSpPr>
          <p:cNvPr id="48" name="Left Brace 47">
            <a:extLst>
              <a:ext uri="{FF2B5EF4-FFF2-40B4-BE49-F238E27FC236}">
                <a16:creationId xmlns:a16="http://schemas.microsoft.com/office/drawing/2014/main" id="{9EEEB237-3644-F948-9743-279DDEF6B53F}"/>
              </a:ext>
            </a:extLst>
          </p:cNvPr>
          <p:cNvSpPr/>
          <p:nvPr/>
        </p:nvSpPr>
        <p:spPr>
          <a:xfrm rot="5400000">
            <a:off x="9138164" y="-1065580"/>
            <a:ext cx="194143" cy="5890621"/>
          </a:xfrm>
          <a:prstGeom prst="leftBrace">
            <a:avLst>
              <a:gd name="adj1" fmla="val 5935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000"/>
          </a:p>
        </p:txBody>
      </p:sp>
      <p:sp>
        <p:nvSpPr>
          <p:cNvPr id="49" name="TextBox 48">
            <a:extLst>
              <a:ext uri="{FF2B5EF4-FFF2-40B4-BE49-F238E27FC236}">
                <a16:creationId xmlns:a16="http://schemas.microsoft.com/office/drawing/2014/main" id="{74BE84F9-9FC0-394C-930F-F1DB94F9BB7D}"/>
              </a:ext>
            </a:extLst>
          </p:cNvPr>
          <p:cNvSpPr txBox="1"/>
          <p:nvPr/>
        </p:nvSpPr>
        <p:spPr>
          <a:xfrm>
            <a:off x="1499977" y="1422363"/>
            <a:ext cx="3338723" cy="338554"/>
          </a:xfrm>
          <a:prstGeom prst="rect">
            <a:avLst/>
          </a:prstGeom>
          <a:noFill/>
          <a:ln>
            <a:noFill/>
          </a:ln>
        </p:spPr>
        <p:txBody>
          <a:bodyPr wrap="square" rtlCol="0">
            <a:spAutoFit/>
          </a:bodyPr>
          <a:lstStyle/>
          <a:p>
            <a:pPr algn="ctr"/>
            <a:r>
              <a:rPr lang="en-US" sz="1600" b="1" dirty="0">
                <a:solidFill>
                  <a:schemeClr val="tx1">
                    <a:lumMod val="85000"/>
                    <a:lumOff val="15000"/>
                  </a:schemeClr>
                </a:solidFill>
              </a:rPr>
              <a:t>Part 1: Flag out employee skill gaps</a:t>
            </a:r>
          </a:p>
        </p:txBody>
      </p:sp>
      <p:sp>
        <p:nvSpPr>
          <p:cNvPr id="50" name="TextBox 49">
            <a:extLst>
              <a:ext uri="{FF2B5EF4-FFF2-40B4-BE49-F238E27FC236}">
                <a16:creationId xmlns:a16="http://schemas.microsoft.com/office/drawing/2014/main" id="{E59EE234-D8B0-3144-A2CA-FAF0EE353E84}"/>
              </a:ext>
            </a:extLst>
          </p:cNvPr>
          <p:cNvSpPr txBox="1"/>
          <p:nvPr/>
        </p:nvSpPr>
        <p:spPr>
          <a:xfrm>
            <a:off x="7071278" y="1409450"/>
            <a:ext cx="4348875" cy="338554"/>
          </a:xfrm>
          <a:prstGeom prst="rect">
            <a:avLst/>
          </a:prstGeom>
          <a:noFill/>
          <a:ln>
            <a:noFill/>
          </a:ln>
        </p:spPr>
        <p:txBody>
          <a:bodyPr wrap="square" rtlCol="0">
            <a:spAutoFit/>
          </a:bodyPr>
          <a:lstStyle/>
          <a:p>
            <a:pPr algn="ctr"/>
            <a:r>
              <a:rPr lang="en-US" sz="1600" b="1" dirty="0">
                <a:solidFill>
                  <a:schemeClr val="tx1">
                    <a:lumMod val="85000"/>
                    <a:lumOff val="15000"/>
                  </a:schemeClr>
                </a:solidFill>
              </a:rPr>
              <a:t>Part 2: Recommend courses to address skill gaps</a:t>
            </a:r>
          </a:p>
        </p:txBody>
      </p:sp>
      <p:sp>
        <p:nvSpPr>
          <p:cNvPr id="39" name="TextBox 38">
            <a:extLst>
              <a:ext uri="{FF2B5EF4-FFF2-40B4-BE49-F238E27FC236}">
                <a16:creationId xmlns:a16="http://schemas.microsoft.com/office/drawing/2014/main" id="{7A35ACBB-2EB7-5044-B421-8E25D27C4CBC}"/>
              </a:ext>
            </a:extLst>
          </p:cNvPr>
          <p:cNvSpPr txBox="1"/>
          <p:nvPr/>
        </p:nvSpPr>
        <p:spPr>
          <a:xfrm>
            <a:off x="363362" y="4059981"/>
            <a:ext cx="840174" cy="523220"/>
          </a:xfrm>
          <a:prstGeom prst="rect">
            <a:avLst/>
          </a:prstGeom>
          <a:noFill/>
          <a:ln>
            <a:noFill/>
          </a:ln>
        </p:spPr>
        <p:txBody>
          <a:bodyPr wrap="square" rtlCol="0">
            <a:spAutoFit/>
          </a:bodyPr>
          <a:lstStyle/>
          <a:p>
            <a:pPr algn="ctr"/>
            <a:r>
              <a:rPr lang="en-US" sz="1400" b="1" dirty="0" err="1"/>
              <a:t>Reco</a:t>
            </a:r>
            <a:r>
              <a:rPr lang="en-US" sz="1400" b="1" dirty="0"/>
              <a:t> System</a:t>
            </a:r>
          </a:p>
        </p:txBody>
      </p:sp>
      <p:grpSp>
        <p:nvGrpSpPr>
          <p:cNvPr id="55" name="Group 54">
            <a:extLst>
              <a:ext uri="{FF2B5EF4-FFF2-40B4-BE49-F238E27FC236}">
                <a16:creationId xmlns:a16="http://schemas.microsoft.com/office/drawing/2014/main" id="{42B8F6F1-1540-BC49-A9A9-C1C28E3BA885}"/>
              </a:ext>
            </a:extLst>
          </p:cNvPr>
          <p:cNvGrpSpPr/>
          <p:nvPr/>
        </p:nvGrpSpPr>
        <p:grpSpPr>
          <a:xfrm>
            <a:off x="4807543" y="2201823"/>
            <a:ext cx="1336257" cy="1383970"/>
            <a:chOff x="4807543" y="2201823"/>
            <a:chExt cx="1336257" cy="1383970"/>
          </a:xfrm>
        </p:grpSpPr>
        <p:sp>
          <p:nvSpPr>
            <p:cNvPr id="43" name="TextBox 42">
              <a:extLst>
                <a:ext uri="{FF2B5EF4-FFF2-40B4-BE49-F238E27FC236}">
                  <a16:creationId xmlns:a16="http://schemas.microsoft.com/office/drawing/2014/main" id="{A83AB30A-AC9D-2444-96FC-8BFB2D929167}"/>
                </a:ext>
              </a:extLst>
            </p:cNvPr>
            <p:cNvSpPr txBox="1"/>
            <p:nvPr/>
          </p:nvSpPr>
          <p:spPr>
            <a:xfrm>
              <a:off x="4807543" y="3124128"/>
              <a:ext cx="1336257" cy="461665"/>
            </a:xfrm>
            <a:prstGeom prst="rect">
              <a:avLst/>
            </a:prstGeom>
            <a:noFill/>
            <a:ln>
              <a:noFill/>
            </a:ln>
          </p:spPr>
          <p:txBody>
            <a:bodyPr wrap="square" rtlCol="0">
              <a:spAutoFit/>
            </a:bodyPr>
            <a:lstStyle/>
            <a:p>
              <a:pPr algn="ctr"/>
              <a:r>
                <a:rPr lang="en-US" sz="1200" dirty="0">
                  <a:solidFill>
                    <a:schemeClr val="tx1">
                      <a:lumMod val="95000"/>
                      <a:lumOff val="5000"/>
                    </a:schemeClr>
                  </a:solidFill>
                </a:rPr>
                <a:t>Skill gaps pushed back to employee</a:t>
              </a:r>
            </a:p>
          </p:txBody>
        </p:sp>
        <p:grpSp>
          <p:nvGrpSpPr>
            <p:cNvPr id="3" name="Group 2">
              <a:extLst>
                <a:ext uri="{FF2B5EF4-FFF2-40B4-BE49-F238E27FC236}">
                  <a16:creationId xmlns:a16="http://schemas.microsoft.com/office/drawing/2014/main" id="{371FA851-C013-6D4A-B77F-67ECF9218215}"/>
                </a:ext>
              </a:extLst>
            </p:cNvPr>
            <p:cNvGrpSpPr/>
            <p:nvPr/>
          </p:nvGrpSpPr>
          <p:grpSpPr>
            <a:xfrm>
              <a:off x="5000618" y="2201823"/>
              <a:ext cx="914400" cy="914400"/>
              <a:chOff x="-1153709" y="2764547"/>
              <a:chExt cx="914400" cy="914400"/>
            </a:xfrm>
          </p:grpSpPr>
          <p:pic>
            <p:nvPicPr>
              <p:cNvPr id="42" name="Graphic 41" descr="Confused person with solid fill">
                <a:extLst>
                  <a:ext uri="{FF2B5EF4-FFF2-40B4-BE49-F238E27FC236}">
                    <a16:creationId xmlns:a16="http://schemas.microsoft.com/office/drawing/2014/main" id="{AB8B2EF5-14A7-E049-AEE2-7C6073819AD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a:stretch/>
            </p:blipFill>
            <p:spPr>
              <a:xfrm>
                <a:off x="-1153709" y="2764547"/>
                <a:ext cx="914400" cy="914400"/>
              </a:xfrm>
              <a:prstGeom prst="rect">
                <a:avLst/>
              </a:prstGeom>
            </p:spPr>
          </p:pic>
          <p:pic>
            <p:nvPicPr>
              <p:cNvPr id="45" name="Graphic 44" descr="Confused person with solid fill">
                <a:extLst>
                  <a:ext uri="{FF2B5EF4-FFF2-40B4-BE49-F238E27FC236}">
                    <a16:creationId xmlns:a16="http://schemas.microsoft.com/office/drawing/2014/main" id="{42AED0E9-4DBE-544C-A810-C4107A85440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40909"/>
              <a:stretch/>
            </p:blipFill>
            <p:spPr>
              <a:xfrm>
                <a:off x="-1153709" y="3134634"/>
                <a:ext cx="914400" cy="540328"/>
              </a:xfrm>
              <a:prstGeom prst="rect">
                <a:avLst/>
              </a:prstGeom>
            </p:spPr>
          </p:pic>
        </p:grpSp>
      </p:grpSp>
      <p:pic>
        <p:nvPicPr>
          <p:cNvPr id="9" name="Graphic 8" descr="Gears with solid fill">
            <a:extLst>
              <a:ext uri="{FF2B5EF4-FFF2-40B4-BE49-F238E27FC236}">
                <a16:creationId xmlns:a16="http://schemas.microsoft.com/office/drawing/2014/main" id="{86E725E8-D26C-0544-8292-F3CF5FA8DD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58" y="4003403"/>
            <a:ext cx="744481" cy="744481"/>
          </a:xfrm>
          <a:prstGeom prst="rect">
            <a:avLst/>
          </a:prstGeom>
        </p:spPr>
      </p:pic>
      <p:grpSp>
        <p:nvGrpSpPr>
          <p:cNvPr id="12" name="Group 11">
            <a:extLst>
              <a:ext uri="{FF2B5EF4-FFF2-40B4-BE49-F238E27FC236}">
                <a16:creationId xmlns:a16="http://schemas.microsoft.com/office/drawing/2014/main" id="{1885F188-1774-E547-8062-EF08327BA99D}"/>
              </a:ext>
            </a:extLst>
          </p:cNvPr>
          <p:cNvGrpSpPr/>
          <p:nvPr/>
        </p:nvGrpSpPr>
        <p:grpSpPr>
          <a:xfrm>
            <a:off x="2846476" y="2788136"/>
            <a:ext cx="1569643" cy="1986876"/>
            <a:chOff x="2846476" y="2788136"/>
            <a:chExt cx="1569643" cy="1986876"/>
          </a:xfrm>
        </p:grpSpPr>
        <p:sp>
          <p:nvSpPr>
            <p:cNvPr id="51" name="Right Arrow 50">
              <a:extLst>
                <a:ext uri="{FF2B5EF4-FFF2-40B4-BE49-F238E27FC236}">
                  <a16:creationId xmlns:a16="http://schemas.microsoft.com/office/drawing/2014/main" id="{C21CF894-666D-8740-8A45-BF70AD4C421A}"/>
                </a:ext>
              </a:extLst>
            </p:cNvPr>
            <p:cNvSpPr/>
            <p:nvPr/>
          </p:nvSpPr>
          <p:spPr>
            <a:xfrm rot="5400000">
              <a:off x="3027942" y="3993421"/>
              <a:ext cx="1279663" cy="283520"/>
            </a:xfrm>
            <a:prstGeom prst="rightArrow">
              <a:avLst/>
            </a:prstGeom>
            <a:solidFill>
              <a:schemeClr val="tx2">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solidFill>
                  <a:schemeClr val="tx1">
                    <a:lumMod val="95000"/>
                    <a:lumOff val="5000"/>
                  </a:schemeClr>
                </a:solidFill>
              </a:endParaRPr>
            </a:p>
          </p:txBody>
        </p:sp>
        <p:sp>
          <p:nvSpPr>
            <p:cNvPr id="17" name="Rounded Rectangle 16">
              <a:extLst>
                <a:ext uri="{FF2B5EF4-FFF2-40B4-BE49-F238E27FC236}">
                  <a16:creationId xmlns:a16="http://schemas.microsoft.com/office/drawing/2014/main" id="{9F97EA78-1724-B84C-964C-C4F3063F7C17}"/>
                </a:ext>
              </a:extLst>
            </p:cNvPr>
            <p:cNvSpPr/>
            <p:nvPr/>
          </p:nvSpPr>
          <p:spPr>
            <a:xfrm>
              <a:off x="2846476" y="2788136"/>
              <a:ext cx="1569643" cy="805588"/>
            </a:xfrm>
            <a:prstGeom prst="round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tx1">
                      <a:lumMod val="95000"/>
                      <a:lumOff val="5000"/>
                    </a:schemeClr>
                  </a:solidFill>
                </a:rPr>
                <a:t>Input own current proficiency level vis-à-vis skill required for target job</a:t>
              </a:r>
            </a:p>
          </p:txBody>
        </p:sp>
      </p:grpSp>
      <p:pic>
        <p:nvPicPr>
          <p:cNvPr id="23" name="Graphic 22" descr="Office worker male with solid fill">
            <a:extLst>
              <a:ext uri="{FF2B5EF4-FFF2-40B4-BE49-F238E27FC236}">
                <a16:creationId xmlns:a16="http://schemas.microsoft.com/office/drawing/2014/main" id="{7CF8854F-7509-114F-9646-E49D5370AB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16" y="2032687"/>
            <a:ext cx="744481" cy="744481"/>
          </a:xfrm>
          <a:prstGeom prst="rect">
            <a:avLst/>
          </a:prstGeom>
        </p:spPr>
      </p:pic>
    </p:spTree>
    <p:extLst>
      <p:ext uri="{BB962C8B-B14F-4D97-AF65-F5344CB8AC3E}">
        <p14:creationId xmlns:p14="http://schemas.microsoft.com/office/powerpoint/2010/main" val="12893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44" grpId="0" animBg="1"/>
      <p:bldP spid="48" grpId="0" animBg="1"/>
      <p:bldP spid="49" grpId="0"/>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3EE2227-F661-6340-ACC0-94082D750186}"/>
              </a:ext>
            </a:extLst>
          </p:cNvPr>
          <p:cNvSpPr/>
          <p:nvPr/>
        </p:nvSpPr>
        <p:spPr>
          <a:xfrm>
            <a:off x="0" y="1974390"/>
            <a:ext cx="12192000" cy="1885552"/>
          </a:xfrm>
          <a:prstGeom prst="rect">
            <a:avLst/>
          </a:prstGeom>
          <a:solidFill>
            <a:schemeClr val="accent5">
              <a:alpha val="40325"/>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p>
        </p:txBody>
      </p:sp>
      <p:sp>
        <p:nvSpPr>
          <p:cNvPr id="2" name="Title 1">
            <a:extLst>
              <a:ext uri="{FF2B5EF4-FFF2-40B4-BE49-F238E27FC236}">
                <a16:creationId xmlns:a16="http://schemas.microsoft.com/office/drawing/2014/main" id="{03530B0D-D65C-BC45-9D0F-EF8EBDC389C6}"/>
              </a:ext>
            </a:extLst>
          </p:cNvPr>
          <p:cNvSpPr>
            <a:spLocks noGrp="1"/>
          </p:cNvSpPr>
          <p:nvPr>
            <p:ph type="title"/>
          </p:nvPr>
        </p:nvSpPr>
        <p:spPr>
          <a:xfrm>
            <a:off x="224687" y="110521"/>
            <a:ext cx="10515600" cy="1325563"/>
          </a:xfrm>
        </p:spPr>
        <p:txBody>
          <a:bodyPr/>
          <a:lstStyle/>
          <a:p>
            <a:r>
              <a:rPr lang="en-US" dirty="0">
                <a:solidFill>
                  <a:schemeClr val="tx1">
                    <a:lumMod val="85000"/>
                    <a:lumOff val="15000"/>
                  </a:schemeClr>
                </a:solidFill>
              </a:rPr>
              <a:t>Recommender system components</a:t>
            </a:r>
          </a:p>
        </p:txBody>
      </p:sp>
      <p:sp>
        <p:nvSpPr>
          <p:cNvPr id="4" name="Pentagon 3">
            <a:extLst>
              <a:ext uri="{FF2B5EF4-FFF2-40B4-BE49-F238E27FC236}">
                <a16:creationId xmlns:a16="http://schemas.microsoft.com/office/drawing/2014/main" id="{EFAF529E-0841-0C4C-9ACC-249505B65E2B}"/>
              </a:ext>
            </a:extLst>
          </p:cNvPr>
          <p:cNvSpPr/>
          <p:nvPr/>
        </p:nvSpPr>
        <p:spPr>
          <a:xfrm>
            <a:off x="6688543" y="5517961"/>
            <a:ext cx="1958990" cy="1152029"/>
          </a:xfrm>
          <a:prstGeom prst="homePlate">
            <a:avLst>
              <a:gd name="adj" fmla="val 24254"/>
            </a:avLst>
          </a:prstGeom>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solidFill>
                  <a:schemeClr val="tx1">
                    <a:lumMod val="85000"/>
                    <a:lumOff val="15000"/>
                  </a:schemeClr>
                </a:solidFill>
              </a:rPr>
              <a:t>Content Analyzer:</a:t>
            </a:r>
          </a:p>
          <a:p>
            <a:pPr algn="ctr"/>
            <a:r>
              <a:rPr lang="en-US" sz="1200" dirty="0">
                <a:solidFill>
                  <a:schemeClr val="tx1">
                    <a:lumMod val="85000"/>
                    <a:lumOff val="15000"/>
                  </a:schemeClr>
                </a:solidFill>
              </a:rPr>
              <a:t>Feature extraction of content coverage for all courses in course database</a:t>
            </a:r>
          </a:p>
        </p:txBody>
      </p:sp>
      <p:sp>
        <p:nvSpPr>
          <p:cNvPr id="6" name="Pentagon 5">
            <a:extLst>
              <a:ext uri="{FF2B5EF4-FFF2-40B4-BE49-F238E27FC236}">
                <a16:creationId xmlns:a16="http://schemas.microsoft.com/office/drawing/2014/main" id="{3A1E8AB5-604F-194B-AE30-BAD5AE777EA8}"/>
              </a:ext>
            </a:extLst>
          </p:cNvPr>
          <p:cNvSpPr/>
          <p:nvPr/>
        </p:nvSpPr>
        <p:spPr>
          <a:xfrm>
            <a:off x="810685" y="4883610"/>
            <a:ext cx="2070428" cy="1213911"/>
          </a:xfrm>
          <a:prstGeom prst="homePlate">
            <a:avLst>
              <a:gd name="adj" fmla="val 22809"/>
            </a:avLst>
          </a:prstGeom>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tx1">
                    <a:lumMod val="85000"/>
                    <a:lumOff val="15000"/>
                  </a:schemeClr>
                </a:solidFill>
              </a:rPr>
              <a:t>Extract full set of Competencies required for target job scope (and respective proficiency levels)</a:t>
            </a:r>
          </a:p>
        </p:txBody>
      </p:sp>
      <p:sp>
        <p:nvSpPr>
          <p:cNvPr id="11" name="Pentagon 10">
            <a:extLst>
              <a:ext uri="{FF2B5EF4-FFF2-40B4-BE49-F238E27FC236}">
                <a16:creationId xmlns:a16="http://schemas.microsoft.com/office/drawing/2014/main" id="{3CC52BA0-782B-734B-8083-C78D5AE19B4C}"/>
              </a:ext>
            </a:extLst>
          </p:cNvPr>
          <p:cNvSpPr/>
          <p:nvPr/>
        </p:nvSpPr>
        <p:spPr>
          <a:xfrm>
            <a:off x="2987642" y="4904503"/>
            <a:ext cx="1753542" cy="1213911"/>
          </a:xfrm>
          <a:prstGeom prst="homePlate">
            <a:avLst>
              <a:gd name="adj" fmla="val 22773"/>
            </a:avLst>
          </a:prstGeom>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lumMod val="85000"/>
                    <a:lumOff val="15000"/>
                  </a:schemeClr>
                </a:solidFill>
              </a:rPr>
              <a:t>Compare employee’s current proficiency with ‘ideal’ to identify skills gaps</a:t>
            </a:r>
          </a:p>
        </p:txBody>
      </p:sp>
      <p:sp>
        <p:nvSpPr>
          <p:cNvPr id="16" name="Pentagon 15">
            <a:extLst>
              <a:ext uri="{FF2B5EF4-FFF2-40B4-BE49-F238E27FC236}">
                <a16:creationId xmlns:a16="http://schemas.microsoft.com/office/drawing/2014/main" id="{C64A1AA3-615B-D747-AA5B-F3441154C1F5}"/>
              </a:ext>
            </a:extLst>
          </p:cNvPr>
          <p:cNvSpPr/>
          <p:nvPr/>
        </p:nvSpPr>
        <p:spPr>
          <a:xfrm>
            <a:off x="8936071" y="4652631"/>
            <a:ext cx="1824536" cy="1727849"/>
          </a:xfrm>
          <a:prstGeom prst="homePlate">
            <a:avLst>
              <a:gd name="adj" fmla="val 22969"/>
            </a:avLst>
          </a:prstGeom>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tx1">
                    <a:lumMod val="85000"/>
                    <a:lumOff val="15000"/>
                  </a:schemeClr>
                </a:solidFill>
              </a:rPr>
              <a:t>Recommender:</a:t>
            </a:r>
          </a:p>
          <a:p>
            <a:pPr algn="ctr"/>
            <a:r>
              <a:rPr lang="en-US" sz="1200" dirty="0">
                <a:solidFill>
                  <a:schemeClr val="tx1">
                    <a:lumMod val="85000"/>
                    <a:lumOff val="15000"/>
                  </a:schemeClr>
                </a:solidFill>
              </a:rPr>
              <a:t>Calculate </a:t>
            </a:r>
            <a:r>
              <a:rPr lang="en-US" sz="1200" b="1" dirty="0">
                <a:solidFill>
                  <a:schemeClr val="tx1">
                    <a:lumMod val="85000"/>
                    <a:lumOff val="15000"/>
                  </a:schemeClr>
                </a:solidFill>
              </a:rPr>
              <a:t>similarity</a:t>
            </a:r>
            <a:r>
              <a:rPr lang="en-US" sz="1200" dirty="0">
                <a:solidFill>
                  <a:schemeClr val="tx1">
                    <a:lumMod val="85000"/>
                    <a:lumOff val="15000"/>
                  </a:schemeClr>
                </a:solidFill>
              </a:rPr>
              <a:t> based on descriptions, i.e. Match courses that cover the respective competencies, at the correct proficiency level</a:t>
            </a:r>
          </a:p>
        </p:txBody>
      </p:sp>
      <p:sp>
        <p:nvSpPr>
          <p:cNvPr id="19" name="Right Arrow 18">
            <a:extLst>
              <a:ext uri="{FF2B5EF4-FFF2-40B4-BE49-F238E27FC236}">
                <a16:creationId xmlns:a16="http://schemas.microsoft.com/office/drawing/2014/main" id="{CCA5520F-69F9-D541-94C9-429057F34FB4}"/>
              </a:ext>
            </a:extLst>
          </p:cNvPr>
          <p:cNvSpPr/>
          <p:nvPr/>
        </p:nvSpPr>
        <p:spPr>
          <a:xfrm>
            <a:off x="6208647" y="5128988"/>
            <a:ext cx="378898" cy="64907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381C3E1-7D3F-C44D-A02A-BB110AC64323}"/>
              </a:ext>
            </a:extLst>
          </p:cNvPr>
          <p:cNvSpPr txBox="1"/>
          <p:nvPr/>
        </p:nvSpPr>
        <p:spPr>
          <a:xfrm>
            <a:off x="10670744" y="2869688"/>
            <a:ext cx="1622738" cy="646331"/>
          </a:xfrm>
          <a:prstGeom prst="rect">
            <a:avLst/>
          </a:prstGeom>
          <a:noFill/>
          <a:ln>
            <a:noFill/>
          </a:ln>
        </p:spPr>
        <p:txBody>
          <a:bodyPr wrap="square" rtlCol="0">
            <a:spAutoFit/>
          </a:bodyPr>
          <a:lstStyle/>
          <a:p>
            <a:pPr algn="ctr"/>
            <a:r>
              <a:rPr lang="en-US" sz="1200" dirty="0">
                <a:solidFill>
                  <a:schemeClr val="tx1">
                    <a:lumMod val="95000"/>
                    <a:lumOff val="5000"/>
                  </a:schemeClr>
                </a:solidFill>
              </a:rPr>
              <a:t>Recommended courses pushed to employee</a:t>
            </a:r>
          </a:p>
        </p:txBody>
      </p:sp>
      <p:sp>
        <p:nvSpPr>
          <p:cNvPr id="5" name="Slide Number Placeholder 4">
            <a:extLst>
              <a:ext uri="{FF2B5EF4-FFF2-40B4-BE49-F238E27FC236}">
                <a16:creationId xmlns:a16="http://schemas.microsoft.com/office/drawing/2014/main" id="{E20092AE-1B68-A142-A24F-BA7E8572F1BD}"/>
              </a:ext>
            </a:extLst>
          </p:cNvPr>
          <p:cNvSpPr>
            <a:spLocks noGrp="1"/>
          </p:cNvSpPr>
          <p:nvPr>
            <p:ph type="sldNum" sz="quarter" idx="12"/>
          </p:nvPr>
        </p:nvSpPr>
        <p:spPr>
          <a:xfrm>
            <a:off x="12243706" y="6449060"/>
            <a:ext cx="624883" cy="347866"/>
          </a:xfrm>
        </p:spPr>
        <p:txBody>
          <a:bodyPr/>
          <a:lstStyle/>
          <a:p>
            <a:fld id="{3B5F9310-13D8-1B4A-99BD-0CC388CA0718}" type="slidenum">
              <a:rPr lang="en-US" sz="1400" smtClean="0"/>
              <a:t>12</a:t>
            </a:fld>
            <a:endParaRPr lang="en-US" sz="1400" dirty="0"/>
          </a:p>
        </p:txBody>
      </p:sp>
      <p:grpSp>
        <p:nvGrpSpPr>
          <p:cNvPr id="10" name="Group 9">
            <a:extLst>
              <a:ext uri="{FF2B5EF4-FFF2-40B4-BE49-F238E27FC236}">
                <a16:creationId xmlns:a16="http://schemas.microsoft.com/office/drawing/2014/main" id="{8DE42679-4F78-C641-9975-12C9AABBD778}"/>
              </a:ext>
            </a:extLst>
          </p:cNvPr>
          <p:cNvGrpSpPr/>
          <p:nvPr/>
        </p:nvGrpSpPr>
        <p:grpSpPr>
          <a:xfrm>
            <a:off x="914399" y="2832725"/>
            <a:ext cx="1492741" cy="1915158"/>
            <a:chOff x="914399" y="2832725"/>
            <a:chExt cx="1492741" cy="1915158"/>
          </a:xfrm>
        </p:grpSpPr>
        <p:sp>
          <p:nvSpPr>
            <p:cNvPr id="22" name="Right Arrow 21">
              <a:extLst>
                <a:ext uri="{FF2B5EF4-FFF2-40B4-BE49-F238E27FC236}">
                  <a16:creationId xmlns:a16="http://schemas.microsoft.com/office/drawing/2014/main" id="{AF9EFF7D-32DC-6641-AC27-5265C145A294}"/>
                </a:ext>
              </a:extLst>
            </p:cNvPr>
            <p:cNvSpPr/>
            <p:nvPr/>
          </p:nvSpPr>
          <p:spPr>
            <a:xfrm rot="5400000">
              <a:off x="1023185" y="3966292"/>
              <a:ext cx="1279663" cy="283520"/>
            </a:xfrm>
            <a:prstGeom prst="rightArrow">
              <a:avLst/>
            </a:prstGeom>
            <a:solidFill>
              <a:schemeClr val="tx2">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solidFill>
                  <a:schemeClr val="tx1">
                    <a:lumMod val="95000"/>
                    <a:lumOff val="5000"/>
                  </a:schemeClr>
                </a:solidFill>
              </a:endParaRPr>
            </a:p>
          </p:txBody>
        </p:sp>
        <p:sp>
          <p:nvSpPr>
            <p:cNvPr id="34" name="Rounded Rectangle 33">
              <a:extLst>
                <a:ext uri="{FF2B5EF4-FFF2-40B4-BE49-F238E27FC236}">
                  <a16:creationId xmlns:a16="http://schemas.microsoft.com/office/drawing/2014/main" id="{91C3310F-9327-574D-92A3-3C6493E5D7EF}"/>
                </a:ext>
              </a:extLst>
            </p:cNvPr>
            <p:cNvSpPr/>
            <p:nvPr/>
          </p:nvSpPr>
          <p:spPr>
            <a:xfrm>
              <a:off x="914399" y="2832725"/>
              <a:ext cx="1492741" cy="673124"/>
            </a:xfrm>
            <a:prstGeom prst="round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tx1">
                      <a:lumMod val="95000"/>
                      <a:lumOff val="5000"/>
                    </a:schemeClr>
                  </a:solidFill>
                </a:rPr>
                <a:t>Input Target job (select from list)</a:t>
              </a:r>
            </a:p>
          </p:txBody>
        </p:sp>
      </p:grpSp>
      <p:grpSp>
        <p:nvGrpSpPr>
          <p:cNvPr id="13" name="Group 12">
            <a:extLst>
              <a:ext uri="{FF2B5EF4-FFF2-40B4-BE49-F238E27FC236}">
                <a16:creationId xmlns:a16="http://schemas.microsoft.com/office/drawing/2014/main" id="{27EAFD26-5958-9E4F-A72C-54BF781E4F5E}"/>
              </a:ext>
            </a:extLst>
          </p:cNvPr>
          <p:cNvGrpSpPr/>
          <p:nvPr/>
        </p:nvGrpSpPr>
        <p:grpSpPr>
          <a:xfrm>
            <a:off x="4872338" y="3593723"/>
            <a:ext cx="1179057" cy="2563569"/>
            <a:chOff x="4872338" y="3478667"/>
            <a:chExt cx="1179057" cy="2678626"/>
          </a:xfrm>
        </p:grpSpPr>
        <p:sp>
          <p:nvSpPr>
            <p:cNvPr id="35" name="Rounded Rectangle 34">
              <a:extLst>
                <a:ext uri="{FF2B5EF4-FFF2-40B4-BE49-F238E27FC236}">
                  <a16:creationId xmlns:a16="http://schemas.microsoft.com/office/drawing/2014/main" id="{9D026FB9-5FA9-DE44-A6F7-CE0FAD9D2D17}"/>
                </a:ext>
              </a:extLst>
            </p:cNvPr>
            <p:cNvSpPr/>
            <p:nvPr/>
          </p:nvSpPr>
          <p:spPr>
            <a:xfrm>
              <a:off x="4872338" y="4823836"/>
              <a:ext cx="1179057" cy="1333457"/>
            </a:xfrm>
            <a:prstGeom prst="round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i="1" dirty="0">
                  <a:solidFill>
                    <a:schemeClr val="tx1">
                      <a:lumMod val="95000"/>
                      <a:lumOff val="5000"/>
                    </a:schemeClr>
                  </a:solidFill>
                </a:rPr>
                <a:t>Profile of skill gaps that user needs to address</a:t>
              </a:r>
            </a:p>
          </p:txBody>
        </p:sp>
        <p:sp>
          <p:nvSpPr>
            <p:cNvPr id="36" name="Right Arrow 35">
              <a:extLst>
                <a:ext uri="{FF2B5EF4-FFF2-40B4-BE49-F238E27FC236}">
                  <a16:creationId xmlns:a16="http://schemas.microsoft.com/office/drawing/2014/main" id="{E118F600-EC93-C241-A343-BC3B90A0A469}"/>
                </a:ext>
              </a:extLst>
            </p:cNvPr>
            <p:cNvSpPr/>
            <p:nvPr/>
          </p:nvSpPr>
          <p:spPr>
            <a:xfrm rot="16200000">
              <a:off x="4773363" y="4025916"/>
              <a:ext cx="1372261" cy="277764"/>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solidFill>
                  <a:schemeClr val="tx1">
                    <a:lumMod val="95000"/>
                    <a:lumOff val="5000"/>
                  </a:schemeClr>
                </a:solidFill>
              </a:endParaRPr>
            </a:p>
          </p:txBody>
        </p:sp>
      </p:grpSp>
      <p:sp>
        <p:nvSpPr>
          <p:cNvPr id="37" name="Pentagon 36">
            <a:extLst>
              <a:ext uri="{FF2B5EF4-FFF2-40B4-BE49-F238E27FC236}">
                <a16:creationId xmlns:a16="http://schemas.microsoft.com/office/drawing/2014/main" id="{A229A729-D84F-8346-8DB2-DFC573F3AD94}"/>
              </a:ext>
            </a:extLst>
          </p:cNvPr>
          <p:cNvSpPr/>
          <p:nvPr/>
        </p:nvSpPr>
        <p:spPr>
          <a:xfrm>
            <a:off x="6688542" y="4188475"/>
            <a:ext cx="1958991" cy="1233285"/>
          </a:xfrm>
          <a:prstGeom prst="homePlate">
            <a:avLst>
              <a:gd name="adj" fmla="val 22773"/>
            </a:avLst>
          </a:prstGeom>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tx1">
                    <a:lumMod val="85000"/>
                    <a:lumOff val="15000"/>
                  </a:schemeClr>
                </a:solidFill>
              </a:rPr>
              <a:t>Profile Analyzer:</a:t>
            </a:r>
          </a:p>
          <a:p>
            <a:pPr algn="ctr"/>
            <a:r>
              <a:rPr lang="en-US" sz="1200" dirty="0">
                <a:solidFill>
                  <a:schemeClr val="tx1">
                    <a:lumMod val="85000"/>
                    <a:lumOff val="15000"/>
                  </a:schemeClr>
                </a:solidFill>
              </a:rPr>
              <a:t>Feature extraction of proficiency descriptions that correspond to each </a:t>
            </a:r>
            <a:r>
              <a:rPr lang="en-US" sz="1200" b="1" dirty="0">
                <a:solidFill>
                  <a:schemeClr val="tx1">
                    <a:lumMod val="85000"/>
                    <a:lumOff val="15000"/>
                  </a:schemeClr>
                </a:solidFill>
              </a:rPr>
              <a:t>skill gap</a:t>
            </a:r>
          </a:p>
        </p:txBody>
      </p:sp>
      <p:grpSp>
        <p:nvGrpSpPr>
          <p:cNvPr id="14" name="Group 13">
            <a:extLst>
              <a:ext uri="{FF2B5EF4-FFF2-40B4-BE49-F238E27FC236}">
                <a16:creationId xmlns:a16="http://schemas.microsoft.com/office/drawing/2014/main" id="{401790E4-EE6A-2A4F-A4BE-32AA07EDBFAA}"/>
              </a:ext>
            </a:extLst>
          </p:cNvPr>
          <p:cNvGrpSpPr/>
          <p:nvPr/>
        </p:nvGrpSpPr>
        <p:grpSpPr>
          <a:xfrm>
            <a:off x="10856268" y="3550690"/>
            <a:ext cx="1279983" cy="2458467"/>
            <a:chOff x="10856268" y="3550690"/>
            <a:chExt cx="1279983" cy="2458467"/>
          </a:xfrm>
        </p:grpSpPr>
        <p:sp>
          <p:nvSpPr>
            <p:cNvPr id="15" name="Right Arrow 14">
              <a:extLst>
                <a:ext uri="{FF2B5EF4-FFF2-40B4-BE49-F238E27FC236}">
                  <a16:creationId xmlns:a16="http://schemas.microsoft.com/office/drawing/2014/main" id="{EEDA29E2-2368-5449-B505-13892EB99306}"/>
                </a:ext>
              </a:extLst>
            </p:cNvPr>
            <p:cNvSpPr/>
            <p:nvPr/>
          </p:nvSpPr>
          <p:spPr>
            <a:xfrm rot="16200000">
              <a:off x="10770766" y="4133385"/>
              <a:ext cx="1455935" cy="290546"/>
            </a:xfrm>
            <a:prstGeom prst="rightArrow">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solidFill>
                  <a:schemeClr val="tx1">
                    <a:lumMod val="95000"/>
                    <a:lumOff val="5000"/>
                  </a:schemeClr>
                </a:solidFill>
              </a:endParaRPr>
            </a:p>
          </p:txBody>
        </p:sp>
        <p:sp>
          <p:nvSpPr>
            <p:cNvPr id="38" name="Rounded Rectangle 37">
              <a:extLst>
                <a:ext uri="{FF2B5EF4-FFF2-40B4-BE49-F238E27FC236}">
                  <a16:creationId xmlns:a16="http://schemas.microsoft.com/office/drawing/2014/main" id="{A70BAE67-BAC6-5341-8503-9A50C27C11AB}"/>
                </a:ext>
              </a:extLst>
            </p:cNvPr>
            <p:cNvSpPr/>
            <p:nvPr/>
          </p:nvSpPr>
          <p:spPr>
            <a:xfrm>
              <a:off x="10856268" y="5006626"/>
              <a:ext cx="1279983" cy="1002531"/>
            </a:xfrm>
            <a:prstGeom prst="round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1200" i="1" dirty="0">
                  <a:solidFill>
                    <a:schemeClr val="tx1">
                      <a:lumMod val="95000"/>
                      <a:lumOff val="5000"/>
                    </a:schemeClr>
                  </a:solidFill>
                </a:rPr>
                <a:t>List of course recommendations for each skill gap</a:t>
              </a:r>
            </a:p>
          </p:txBody>
        </p:sp>
      </p:grpSp>
      <p:sp>
        <p:nvSpPr>
          <p:cNvPr id="41" name="TextBox 40">
            <a:extLst>
              <a:ext uri="{FF2B5EF4-FFF2-40B4-BE49-F238E27FC236}">
                <a16:creationId xmlns:a16="http://schemas.microsoft.com/office/drawing/2014/main" id="{0DCA2A7F-5ED5-1844-B32C-EFD93503DEF9}"/>
              </a:ext>
            </a:extLst>
          </p:cNvPr>
          <p:cNvSpPr txBox="1"/>
          <p:nvPr/>
        </p:nvSpPr>
        <p:spPr>
          <a:xfrm>
            <a:off x="448569" y="2151065"/>
            <a:ext cx="1979495" cy="307777"/>
          </a:xfrm>
          <a:prstGeom prst="rect">
            <a:avLst/>
          </a:prstGeom>
          <a:noFill/>
          <a:ln>
            <a:noFill/>
          </a:ln>
        </p:spPr>
        <p:txBody>
          <a:bodyPr wrap="square" rtlCol="0">
            <a:spAutoFit/>
          </a:bodyPr>
          <a:lstStyle/>
          <a:p>
            <a:pPr algn="ctr"/>
            <a:r>
              <a:rPr lang="en-US" sz="1400" b="1" dirty="0">
                <a:solidFill>
                  <a:schemeClr val="tx1">
                    <a:lumMod val="85000"/>
                    <a:lumOff val="15000"/>
                  </a:schemeClr>
                </a:solidFill>
              </a:rPr>
              <a:t>Employee (Active user)</a:t>
            </a:r>
          </a:p>
        </p:txBody>
      </p:sp>
      <p:sp>
        <p:nvSpPr>
          <p:cNvPr id="44" name="Left Brace 43">
            <a:extLst>
              <a:ext uri="{FF2B5EF4-FFF2-40B4-BE49-F238E27FC236}">
                <a16:creationId xmlns:a16="http://schemas.microsoft.com/office/drawing/2014/main" id="{24C4B079-5AF2-D945-9287-0AD315DFA197}"/>
              </a:ext>
            </a:extLst>
          </p:cNvPr>
          <p:cNvSpPr/>
          <p:nvPr/>
        </p:nvSpPr>
        <p:spPr>
          <a:xfrm rot="5400000">
            <a:off x="3064257" y="-1264838"/>
            <a:ext cx="159178" cy="6292161"/>
          </a:xfrm>
          <a:prstGeom prst="leftBrace">
            <a:avLst>
              <a:gd name="adj1" fmla="val 5935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000"/>
          </a:p>
        </p:txBody>
      </p:sp>
      <p:sp>
        <p:nvSpPr>
          <p:cNvPr id="46" name="Right Brace 45">
            <a:extLst>
              <a:ext uri="{FF2B5EF4-FFF2-40B4-BE49-F238E27FC236}">
                <a16:creationId xmlns:a16="http://schemas.microsoft.com/office/drawing/2014/main" id="{21EDBFD2-42EB-6946-B7AF-68F19AEE3AF9}"/>
              </a:ext>
            </a:extLst>
          </p:cNvPr>
          <p:cNvSpPr/>
          <p:nvPr/>
        </p:nvSpPr>
        <p:spPr>
          <a:xfrm>
            <a:off x="8654221" y="4805117"/>
            <a:ext cx="184719" cy="1302089"/>
          </a:xfrm>
          <a:prstGeom prst="rightBrace">
            <a:avLst>
              <a:gd name="adj1" fmla="val 53050"/>
              <a:gd name="adj2" fmla="val 5084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Left Brace 47">
            <a:extLst>
              <a:ext uri="{FF2B5EF4-FFF2-40B4-BE49-F238E27FC236}">
                <a16:creationId xmlns:a16="http://schemas.microsoft.com/office/drawing/2014/main" id="{9EEEB237-3644-F948-9743-279DDEF6B53F}"/>
              </a:ext>
            </a:extLst>
          </p:cNvPr>
          <p:cNvSpPr/>
          <p:nvPr/>
        </p:nvSpPr>
        <p:spPr>
          <a:xfrm rot="5400000">
            <a:off x="9138164" y="-1065580"/>
            <a:ext cx="194143" cy="5890621"/>
          </a:xfrm>
          <a:prstGeom prst="leftBrace">
            <a:avLst>
              <a:gd name="adj1" fmla="val 5935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000"/>
          </a:p>
        </p:txBody>
      </p:sp>
      <p:sp>
        <p:nvSpPr>
          <p:cNvPr id="49" name="TextBox 48">
            <a:extLst>
              <a:ext uri="{FF2B5EF4-FFF2-40B4-BE49-F238E27FC236}">
                <a16:creationId xmlns:a16="http://schemas.microsoft.com/office/drawing/2014/main" id="{74BE84F9-9FC0-394C-930F-F1DB94F9BB7D}"/>
              </a:ext>
            </a:extLst>
          </p:cNvPr>
          <p:cNvSpPr txBox="1"/>
          <p:nvPr/>
        </p:nvSpPr>
        <p:spPr>
          <a:xfrm>
            <a:off x="1499977" y="1422363"/>
            <a:ext cx="3338723" cy="338554"/>
          </a:xfrm>
          <a:prstGeom prst="rect">
            <a:avLst/>
          </a:prstGeom>
          <a:noFill/>
          <a:ln>
            <a:noFill/>
          </a:ln>
        </p:spPr>
        <p:txBody>
          <a:bodyPr wrap="square" rtlCol="0">
            <a:spAutoFit/>
          </a:bodyPr>
          <a:lstStyle/>
          <a:p>
            <a:pPr algn="ctr"/>
            <a:r>
              <a:rPr lang="en-US" sz="1600" b="1" dirty="0">
                <a:solidFill>
                  <a:schemeClr val="tx1">
                    <a:lumMod val="85000"/>
                    <a:lumOff val="15000"/>
                  </a:schemeClr>
                </a:solidFill>
              </a:rPr>
              <a:t>Part 1: Flag out employee skill gaps</a:t>
            </a:r>
          </a:p>
        </p:txBody>
      </p:sp>
      <p:sp>
        <p:nvSpPr>
          <p:cNvPr id="50" name="TextBox 49">
            <a:extLst>
              <a:ext uri="{FF2B5EF4-FFF2-40B4-BE49-F238E27FC236}">
                <a16:creationId xmlns:a16="http://schemas.microsoft.com/office/drawing/2014/main" id="{E59EE234-D8B0-3144-A2CA-FAF0EE353E84}"/>
              </a:ext>
            </a:extLst>
          </p:cNvPr>
          <p:cNvSpPr txBox="1"/>
          <p:nvPr/>
        </p:nvSpPr>
        <p:spPr>
          <a:xfrm>
            <a:off x="7071278" y="1409450"/>
            <a:ext cx="4348875" cy="338554"/>
          </a:xfrm>
          <a:prstGeom prst="rect">
            <a:avLst/>
          </a:prstGeom>
          <a:noFill/>
          <a:ln>
            <a:noFill/>
          </a:ln>
        </p:spPr>
        <p:txBody>
          <a:bodyPr wrap="square" rtlCol="0">
            <a:spAutoFit/>
          </a:bodyPr>
          <a:lstStyle/>
          <a:p>
            <a:pPr algn="ctr"/>
            <a:r>
              <a:rPr lang="en-US" sz="1600" b="1" dirty="0">
                <a:solidFill>
                  <a:schemeClr val="tx1">
                    <a:lumMod val="85000"/>
                    <a:lumOff val="15000"/>
                  </a:schemeClr>
                </a:solidFill>
              </a:rPr>
              <a:t>Part 2: Recommend courses to address skill gaps</a:t>
            </a:r>
          </a:p>
        </p:txBody>
      </p:sp>
      <p:grpSp>
        <p:nvGrpSpPr>
          <p:cNvPr id="7" name="Group 6">
            <a:extLst>
              <a:ext uri="{FF2B5EF4-FFF2-40B4-BE49-F238E27FC236}">
                <a16:creationId xmlns:a16="http://schemas.microsoft.com/office/drawing/2014/main" id="{1AB1D890-F5DD-9A4E-8481-6F18AA54300C}"/>
              </a:ext>
            </a:extLst>
          </p:cNvPr>
          <p:cNvGrpSpPr/>
          <p:nvPr/>
        </p:nvGrpSpPr>
        <p:grpSpPr>
          <a:xfrm>
            <a:off x="11135832" y="2205387"/>
            <a:ext cx="692652" cy="649228"/>
            <a:chOff x="11135832" y="2252279"/>
            <a:chExt cx="692652" cy="649228"/>
          </a:xfrm>
        </p:grpSpPr>
        <p:sp>
          <p:nvSpPr>
            <p:cNvPr id="18" name="Oval 17">
              <a:extLst>
                <a:ext uri="{FF2B5EF4-FFF2-40B4-BE49-F238E27FC236}">
                  <a16:creationId xmlns:a16="http://schemas.microsoft.com/office/drawing/2014/main" id="{38422D40-DA10-AE4E-8E40-799560086813}"/>
                </a:ext>
              </a:extLst>
            </p:cNvPr>
            <p:cNvSpPr/>
            <p:nvPr/>
          </p:nvSpPr>
          <p:spPr>
            <a:xfrm>
              <a:off x="11135832" y="2252279"/>
              <a:ext cx="692652" cy="649228"/>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4" name="Graphic 53" descr="Storytelling with solid fill">
              <a:extLst>
                <a:ext uri="{FF2B5EF4-FFF2-40B4-BE49-F238E27FC236}">
                  <a16:creationId xmlns:a16="http://schemas.microsoft.com/office/drawing/2014/main" id="{66122C01-99CA-0842-A05E-69EEB2C0E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4776" y="2268391"/>
              <a:ext cx="607037" cy="607037"/>
            </a:xfrm>
            <a:prstGeom prst="rect">
              <a:avLst/>
            </a:prstGeom>
          </p:spPr>
        </p:pic>
      </p:grpSp>
      <p:sp>
        <p:nvSpPr>
          <p:cNvPr id="39" name="TextBox 38">
            <a:extLst>
              <a:ext uri="{FF2B5EF4-FFF2-40B4-BE49-F238E27FC236}">
                <a16:creationId xmlns:a16="http://schemas.microsoft.com/office/drawing/2014/main" id="{7A35ACBB-2EB7-5044-B421-8E25D27C4CBC}"/>
              </a:ext>
            </a:extLst>
          </p:cNvPr>
          <p:cNvSpPr txBox="1"/>
          <p:nvPr/>
        </p:nvSpPr>
        <p:spPr>
          <a:xfrm>
            <a:off x="363362" y="4059981"/>
            <a:ext cx="840174" cy="523220"/>
          </a:xfrm>
          <a:prstGeom prst="rect">
            <a:avLst/>
          </a:prstGeom>
          <a:noFill/>
          <a:ln>
            <a:noFill/>
          </a:ln>
        </p:spPr>
        <p:txBody>
          <a:bodyPr wrap="square" rtlCol="0">
            <a:spAutoFit/>
          </a:bodyPr>
          <a:lstStyle/>
          <a:p>
            <a:pPr algn="ctr"/>
            <a:r>
              <a:rPr lang="en-US" sz="1400" b="1" dirty="0" err="1">
                <a:solidFill>
                  <a:schemeClr val="tx1">
                    <a:lumMod val="85000"/>
                    <a:lumOff val="15000"/>
                  </a:schemeClr>
                </a:solidFill>
              </a:rPr>
              <a:t>Reco</a:t>
            </a:r>
            <a:r>
              <a:rPr lang="en-US" sz="1400" b="1" dirty="0">
                <a:solidFill>
                  <a:schemeClr val="tx1">
                    <a:lumMod val="85000"/>
                    <a:lumOff val="15000"/>
                  </a:schemeClr>
                </a:solidFill>
              </a:rPr>
              <a:t> System</a:t>
            </a:r>
          </a:p>
        </p:txBody>
      </p:sp>
      <p:grpSp>
        <p:nvGrpSpPr>
          <p:cNvPr id="55" name="Group 54">
            <a:extLst>
              <a:ext uri="{FF2B5EF4-FFF2-40B4-BE49-F238E27FC236}">
                <a16:creationId xmlns:a16="http://schemas.microsoft.com/office/drawing/2014/main" id="{42B8F6F1-1540-BC49-A9A9-C1C28E3BA885}"/>
              </a:ext>
            </a:extLst>
          </p:cNvPr>
          <p:cNvGrpSpPr/>
          <p:nvPr/>
        </p:nvGrpSpPr>
        <p:grpSpPr>
          <a:xfrm>
            <a:off x="4807543" y="2201823"/>
            <a:ext cx="1336257" cy="1383970"/>
            <a:chOff x="4807543" y="2201823"/>
            <a:chExt cx="1336257" cy="1383970"/>
          </a:xfrm>
        </p:grpSpPr>
        <p:sp>
          <p:nvSpPr>
            <p:cNvPr id="43" name="TextBox 42">
              <a:extLst>
                <a:ext uri="{FF2B5EF4-FFF2-40B4-BE49-F238E27FC236}">
                  <a16:creationId xmlns:a16="http://schemas.microsoft.com/office/drawing/2014/main" id="{A83AB30A-AC9D-2444-96FC-8BFB2D929167}"/>
                </a:ext>
              </a:extLst>
            </p:cNvPr>
            <p:cNvSpPr txBox="1"/>
            <p:nvPr/>
          </p:nvSpPr>
          <p:spPr>
            <a:xfrm>
              <a:off x="4807543" y="3124128"/>
              <a:ext cx="1336257" cy="461665"/>
            </a:xfrm>
            <a:prstGeom prst="rect">
              <a:avLst/>
            </a:prstGeom>
            <a:noFill/>
            <a:ln>
              <a:noFill/>
            </a:ln>
          </p:spPr>
          <p:txBody>
            <a:bodyPr wrap="square" rtlCol="0">
              <a:spAutoFit/>
            </a:bodyPr>
            <a:lstStyle/>
            <a:p>
              <a:pPr algn="ctr"/>
              <a:r>
                <a:rPr lang="en-US" sz="1200" dirty="0">
                  <a:solidFill>
                    <a:schemeClr val="tx1">
                      <a:lumMod val="95000"/>
                      <a:lumOff val="5000"/>
                    </a:schemeClr>
                  </a:solidFill>
                </a:rPr>
                <a:t>Skill gaps pushed back to employee</a:t>
              </a:r>
            </a:p>
          </p:txBody>
        </p:sp>
        <p:grpSp>
          <p:nvGrpSpPr>
            <p:cNvPr id="3" name="Group 2">
              <a:extLst>
                <a:ext uri="{FF2B5EF4-FFF2-40B4-BE49-F238E27FC236}">
                  <a16:creationId xmlns:a16="http://schemas.microsoft.com/office/drawing/2014/main" id="{371FA851-C013-6D4A-B77F-67ECF9218215}"/>
                </a:ext>
              </a:extLst>
            </p:cNvPr>
            <p:cNvGrpSpPr/>
            <p:nvPr/>
          </p:nvGrpSpPr>
          <p:grpSpPr>
            <a:xfrm>
              <a:off x="5000618" y="2201823"/>
              <a:ext cx="914400" cy="914400"/>
              <a:chOff x="-1153709" y="2764547"/>
              <a:chExt cx="914400" cy="914400"/>
            </a:xfrm>
          </p:grpSpPr>
          <p:pic>
            <p:nvPicPr>
              <p:cNvPr id="42" name="Graphic 41" descr="Confused person with solid fill">
                <a:extLst>
                  <a:ext uri="{FF2B5EF4-FFF2-40B4-BE49-F238E27FC236}">
                    <a16:creationId xmlns:a16="http://schemas.microsoft.com/office/drawing/2014/main" id="{AB8B2EF5-14A7-E049-AEE2-7C6073819AD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a:stretch/>
            </p:blipFill>
            <p:spPr>
              <a:xfrm>
                <a:off x="-1153709" y="2764547"/>
                <a:ext cx="914400" cy="914400"/>
              </a:xfrm>
              <a:prstGeom prst="rect">
                <a:avLst/>
              </a:prstGeom>
            </p:spPr>
          </p:pic>
          <p:pic>
            <p:nvPicPr>
              <p:cNvPr id="45" name="Graphic 44" descr="Confused person with solid fill">
                <a:extLst>
                  <a:ext uri="{FF2B5EF4-FFF2-40B4-BE49-F238E27FC236}">
                    <a16:creationId xmlns:a16="http://schemas.microsoft.com/office/drawing/2014/main" id="{42AED0E9-4DBE-544C-A810-C4107A85440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0909"/>
              <a:stretch/>
            </p:blipFill>
            <p:spPr>
              <a:xfrm>
                <a:off x="-1153709" y="3134634"/>
                <a:ext cx="914400" cy="540328"/>
              </a:xfrm>
              <a:prstGeom prst="rect">
                <a:avLst/>
              </a:prstGeom>
            </p:spPr>
          </p:pic>
        </p:grpSp>
      </p:grpSp>
      <p:pic>
        <p:nvPicPr>
          <p:cNvPr id="9" name="Graphic 8" descr="Gears with solid fill">
            <a:extLst>
              <a:ext uri="{FF2B5EF4-FFF2-40B4-BE49-F238E27FC236}">
                <a16:creationId xmlns:a16="http://schemas.microsoft.com/office/drawing/2014/main" id="{86E725E8-D26C-0544-8292-F3CF5FA8DD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58" y="4003403"/>
            <a:ext cx="744481" cy="744481"/>
          </a:xfrm>
          <a:prstGeom prst="rect">
            <a:avLst/>
          </a:prstGeom>
        </p:spPr>
      </p:pic>
      <p:grpSp>
        <p:nvGrpSpPr>
          <p:cNvPr id="12" name="Group 11">
            <a:extLst>
              <a:ext uri="{FF2B5EF4-FFF2-40B4-BE49-F238E27FC236}">
                <a16:creationId xmlns:a16="http://schemas.microsoft.com/office/drawing/2014/main" id="{1885F188-1774-E547-8062-EF08327BA99D}"/>
              </a:ext>
            </a:extLst>
          </p:cNvPr>
          <p:cNvGrpSpPr/>
          <p:nvPr/>
        </p:nvGrpSpPr>
        <p:grpSpPr>
          <a:xfrm>
            <a:off x="2846476" y="2788136"/>
            <a:ext cx="1569643" cy="1986876"/>
            <a:chOff x="2846476" y="2788136"/>
            <a:chExt cx="1569643" cy="1986876"/>
          </a:xfrm>
        </p:grpSpPr>
        <p:sp>
          <p:nvSpPr>
            <p:cNvPr id="51" name="Right Arrow 50">
              <a:extLst>
                <a:ext uri="{FF2B5EF4-FFF2-40B4-BE49-F238E27FC236}">
                  <a16:creationId xmlns:a16="http://schemas.microsoft.com/office/drawing/2014/main" id="{C21CF894-666D-8740-8A45-BF70AD4C421A}"/>
                </a:ext>
              </a:extLst>
            </p:cNvPr>
            <p:cNvSpPr/>
            <p:nvPr/>
          </p:nvSpPr>
          <p:spPr>
            <a:xfrm rot="5400000">
              <a:off x="3027942" y="3993421"/>
              <a:ext cx="1279663" cy="283520"/>
            </a:xfrm>
            <a:prstGeom prst="rightArrow">
              <a:avLst/>
            </a:prstGeom>
            <a:solidFill>
              <a:schemeClr val="tx2">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solidFill>
                  <a:schemeClr val="tx1">
                    <a:lumMod val="95000"/>
                    <a:lumOff val="5000"/>
                  </a:schemeClr>
                </a:solidFill>
              </a:endParaRPr>
            </a:p>
          </p:txBody>
        </p:sp>
        <p:sp>
          <p:nvSpPr>
            <p:cNvPr id="17" name="Rounded Rectangle 16">
              <a:extLst>
                <a:ext uri="{FF2B5EF4-FFF2-40B4-BE49-F238E27FC236}">
                  <a16:creationId xmlns:a16="http://schemas.microsoft.com/office/drawing/2014/main" id="{9F97EA78-1724-B84C-964C-C4F3063F7C17}"/>
                </a:ext>
              </a:extLst>
            </p:cNvPr>
            <p:cNvSpPr/>
            <p:nvPr/>
          </p:nvSpPr>
          <p:spPr>
            <a:xfrm>
              <a:off x="2846476" y="2788136"/>
              <a:ext cx="1569643" cy="805588"/>
            </a:xfrm>
            <a:prstGeom prst="round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tx1">
                      <a:lumMod val="95000"/>
                      <a:lumOff val="5000"/>
                    </a:schemeClr>
                  </a:solidFill>
                </a:rPr>
                <a:t>Input own current proficiency level vis-à-vis skill required for target job</a:t>
              </a:r>
            </a:p>
          </p:txBody>
        </p:sp>
      </p:grpSp>
      <p:pic>
        <p:nvPicPr>
          <p:cNvPr id="23" name="Graphic 22" descr="Office worker male with solid fill">
            <a:extLst>
              <a:ext uri="{FF2B5EF4-FFF2-40B4-BE49-F238E27FC236}">
                <a16:creationId xmlns:a16="http://schemas.microsoft.com/office/drawing/2014/main" id="{7CF8854F-7509-114F-9646-E49D5370AB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16" y="2032687"/>
            <a:ext cx="744481" cy="744481"/>
          </a:xfrm>
          <a:prstGeom prst="rect">
            <a:avLst/>
          </a:prstGeom>
        </p:spPr>
      </p:pic>
    </p:spTree>
    <p:extLst>
      <p:ext uri="{BB962C8B-B14F-4D97-AF65-F5344CB8AC3E}">
        <p14:creationId xmlns:p14="http://schemas.microsoft.com/office/powerpoint/2010/main" val="17837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par>
                                <p:cTn id="9" presetID="1" presetClass="entr" presetSubtype="0" fill="hold" grpId="0" nodeType="withEffect">
                                  <p:stCondLst>
                                    <p:cond delay="5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childTnLst>
                                </p:cTn>
                              </p:par>
                              <p:par>
                                <p:cTn id="15" presetID="12" presetClass="entr" presetSubtype="8" fill="hold" grpId="0" nodeType="withEffect">
                                  <p:stCondLst>
                                    <p:cond delay="10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ppt_x</p:attrName>
                                        </p:attrNameLst>
                                      </p:cBhvr>
                                      <p:tavLst>
                                        <p:tav tm="0">
                                          <p:val>
                                            <p:strVal val="#ppt_x-#ppt_w*1.125000"/>
                                          </p:val>
                                        </p:tav>
                                        <p:tav tm="100000">
                                          <p:val>
                                            <p:strVal val="#ppt_x"/>
                                          </p:val>
                                        </p:tav>
                                      </p:tavLst>
                                    </p:anim>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9" grpId="0" animBg="1"/>
      <p:bldP spid="21" grpId="0"/>
      <p:bldP spid="37"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2D543D4-0648-E442-92A5-9909061659CB}"/>
              </a:ext>
            </a:extLst>
          </p:cNvPr>
          <p:cNvSpPr/>
          <p:nvPr/>
        </p:nvSpPr>
        <p:spPr>
          <a:xfrm rot="5400000">
            <a:off x="5339739" y="-5357763"/>
            <a:ext cx="1494495" cy="12210023"/>
          </a:xfrm>
          <a:prstGeom prst="rect">
            <a:avLst/>
          </a:prstGeom>
          <a:solidFill>
            <a:srgbClr val="334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sp>
        <p:nvSpPr>
          <p:cNvPr id="7" name="Rectangle 6">
            <a:extLst>
              <a:ext uri="{FF2B5EF4-FFF2-40B4-BE49-F238E27FC236}">
                <a16:creationId xmlns:a16="http://schemas.microsoft.com/office/drawing/2014/main" id="{50029856-F37B-DB4F-999A-07AC8BE7ABF0}"/>
              </a:ext>
            </a:extLst>
          </p:cNvPr>
          <p:cNvSpPr/>
          <p:nvPr/>
        </p:nvSpPr>
        <p:spPr>
          <a:xfrm>
            <a:off x="383459" y="2410938"/>
            <a:ext cx="2715495" cy="1294507"/>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4033B0B-EF02-9547-8F28-6F531F08326E}"/>
              </a:ext>
            </a:extLst>
          </p:cNvPr>
          <p:cNvSpPr/>
          <p:nvPr/>
        </p:nvSpPr>
        <p:spPr>
          <a:xfrm>
            <a:off x="9000010" y="2410938"/>
            <a:ext cx="2715495" cy="3020122"/>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D5B686B-778A-9F4B-A9A7-A804570AE5EC}"/>
              </a:ext>
            </a:extLst>
          </p:cNvPr>
          <p:cNvSpPr/>
          <p:nvPr/>
        </p:nvSpPr>
        <p:spPr>
          <a:xfrm>
            <a:off x="6127827" y="2410500"/>
            <a:ext cx="2715495" cy="3018957"/>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A96725B-4084-724D-A0E0-E68184685268}"/>
              </a:ext>
            </a:extLst>
          </p:cNvPr>
          <p:cNvSpPr/>
          <p:nvPr/>
        </p:nvSpPr>
        <p:spPr>
          <a:xfrm>
            <a:off x="3255643" y="2410938"/>
            <a:ext cx="2715495" cy="1294507"/>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20092AE-1B68-A142-A24F-BA7E8572F1BD}"/>
              </a:ext>
            </a:extLst>
          </p:cNvPr>
          <p:cNvSpPr>
            <a:spLocks noGrp="1"/>
          </p:cNvSpPr>
          <p:nvPr>
            <p:ph type="sldNum" sz="quarter" idx="12"/>
          </p:nvPr>
        </p:nvSpPr>
        <p:spPr>
          <a:xfrm>
            <a:off x="11000080" y="6595884"/>
            <a:ext cx="624883" cy="347866"/>
          </a:xfrm>
        </p:spPr>
        <p:txBody>
          <a:bodyPr/>
          <a:lstStyle/>
          <a:p>
            <a:fld id="{3B5F9310-13D8-1B4A-99BD-0CC388CA0718}" type="slidenum">
              <a:rPr lang="en-US" sz="1400" smtClean="0"/>
              <a:t>13</a:t>
            </a:fld>
            <a:endParaRPr lang="en-US" sz="1400" dirty="0"/>
          </a:p>
        </p:txBody>
      </p:sp>
      <p:pic>
        <p:nvPicPr>
          <p:cNvPr id="22" name="Picture 2" descr="Tableau Logo, history, meaning, symbol, PNG">
            <a:extLst>
              <a:ext uri="{FF2B5EF4-FFF2-40B4-BE49-F238E27FC236}">
                <a16:creationId xmlns:a16="http://schemas.microsoft.com/office/drawing/2014/main" id="{F9F19FF0-B946-F84D-A797-6096CC8C7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06" y="2899021"/>
            <a:ext cx="1884368" cy="1059957"/>
          </a:xfrm>
          <a:prstGeom prst="rect">
            <a:avLst/>
          </a:prstGeom>
          <a:solidFill>
            <a:schemeClr val="bg1"/>
          </a:solidFill>
        </p:spPr>
      </p:pic>
      <p:pic>
        <p:nvPicPr>
          <p:cNvPr id="25" name="Picture 8" descr="Spyder Python Logo Png, Transparent Png - kindpng">
            <a:extLst>
              <a:ext uri="{FF2B5EF4-FFF2-40B4-BE49-F238E27FC236}">
                <a16:creationId xmlns:a16="http://schemas.microsoft.com/office/drawing/2014/main" id="{67A5A812-D98D-D24C-8715-117E787E92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2302" y="2620884"/>
            <a:ext cx="1130933" cy="141225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Brand • Streamlit">
            <a:extLst>
              <a:ext uri="{FF2B5EF4-FFF2-40B4-BE49-F238E27FC236}">
                <a16:creationId xmlns:a16="http://schemas.microsoft.com/office/drawing/2014/main" id="{AE93C880-5DD1-494D-84DF-5609D0BF98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1607" y="4217785"/>
            <a:ext cx="1885571" cy="11031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6D3A08-61F2-6147-A717-520D96ABEE9F}"/>
              </a:ext>
            </a:extLst>
          </p:cNvPr>
          <p:cNvSpPr txBox="1"/>
          <p:nvPr/>
        </p:nvSpPr>
        <p:spPr>
          <a:xfrm>
            <a:off x="13300364" y="4206240"/>
            <a:ext cx="343364" cy="369332"/>
          </a:xfrm>
          <a:prstGeom prst="rect">
            <a:avLst/>
          </a:prstGeom>
          <a:noFill/>
        </p:spPr>
        <p:txBody>
          <a:bodyPr wrap="none" rtlCol="0">
            <a:spAutoFit/>
          </a:bodyPr>
          <a:lstStyle/>
          <a:p>
            <a:r>
              <a:rPr lang="en-US" dirty="0"/>
              <a:t>   </a:t>
            </a:r>
          </a:p>
        </p:txBody>
      </p:sp>
      <p:sp>
        <p:nvSpPr>
          <p:cNvPr id="29" name="Title 4">
            <a:extLst>
              <a:ext uri="{FF2B5EF4-FFF2-40B4-BE49-F238E27FC236}">
                <a16:creationId xmlns:a16="http://schemas.microsoft.com/office/drawing/2014/main" id="{6B01BE6B-94A9-4C48-AF08-9F33776986F9}"/>
              </a:ext>
            </a:extLst>
          </p:cNvPr>
          <p:cNvSpPr>
            <a:spLocks noGrp="1"/>
          </p:cNvSpPr>
          <p:nvPr>
            <p:ph type="title"/>
          </p:nvPr>
        </p:nvSpPr>
        <p:spPr>
          <a:xfrm>
            <a:off x="471463" y="168933"/>
            <a:ext cx="10515600" cy="1325563"/>
          </a:xfrm>
        </p:spPr>
        <p:txBody>
          <a:bodyPr/>
          <a:lstStyle/>
          <a:p>
            <a:r>
              <a:rPr lang="en-US" dirty="0">
                <a:solidFill>
                  <a:schemeClr val="bg1"/>
                </a:solidFill>
              </a:rPr>
              <a:t>Technologies used</a:t>
            </a:r>
          </a:p>
        </p:txBody>
      </p:sp>
      <p:sp>
        <p:nvSpPr>
          <p:cNvPr id="4" name="TextBox 3">
            <a:extLst>
              <a:ext uri="{FF2B5EF4-FFF2-40B4-BE49-F238E27FC236}">
                <a16:creationId xmlns:a16="http://schemas.microsoft.com/office/drawing/2014/main" id="{B8D7E894-DBC8-1A4D-8DEF-398614828AF8}"/>
              </a:ext>
            </a:extLst>
          </p:cNvPr>
          <p:cNvSpPr txBox="1"/>
          <p:nvPr/>
        </p:nvSpPr>
        <p:spPr>
          <a:xfrm>
            <a:off x="9541607" y="1903628"/>
            <a:ext cx="1518687" cy="400110"/>
          </a:xfrm>
          <a:prstGeom prst="rect">
            <a:avLst/>
          </a:prstGeom>
          <a:noFill/>
        </p:spPr>
        <p:txBody>
          <a:bodyPr wrap="square" rtlCol="0">
            <a:spAutoFit/>
          </a:bodyPr>
          <a:lstStyle/>
          <a:p>
            <a:pPr algn="ctr"/>
            <a:r>
              <a:rPr lang="en-US" sz="2000" b="1" i="1" dirty="0"/>
              <a:t>Front end</a:t>
            </a:r>
          </a:p>
        </p:txBody>
      </p:sp>
      <p:sp>
        <p:nvSpPr>
          <p:cNvPr id="32" name="TextBox 31">
            <a:extLst>
              <a:ext uri="{FF2B5EF4-FFF2-40B4-BE49-F238E27FC236}">
                <a16:creationId xmlns:a16="http://schemas.microsoft.com/office/drawing/2014/main" id="{47D19715-D4DB-DE4B-8FA0-430F5F48B8A9}"/>
              </a:ext>
            </a:extLst>
          </p:cNvPr>
          <p:cNvSpPr txBox="1"/>
          <p:nvPr/>
        </p:nvSpPr>
        <p:spPr>
          <a:xfrm>
            <a:off x="3879356" y="1903628"/>
            <a:ext cx="1487460" cy="400110"/>
          </a:xfrm>
          <a:prstGeom prst="rect">
            <a:avLst/>
          </a:prstGeom>
          <a:noFill/>
        </p:spPr>
        <p:txBody>
          <a:bodyPr wrap="square" rtlCol="0">
            <a:spAutoFit/>
          </a:bodyPr>
          <a:lstStyle/>
          <a:p>
            <a:pPr algn="ctr"/>
            <a:r>
              <a:rPr lang="en-US" sz="2000" b="1" i="1" dirty="0"/>
              <a:t>Modelling</a:t>
            </a:r>
          </a:p>
        </p:txBody>
      </p:sp>
      <p:sp>
        <p:nvSpPr>
          <p:cNvPr id="34" name="TextBox 33">
            <a:extLst>
              <a:ext uri="{FF2B5EF4-FFF2-40B4-BE49-F238E27FC236}">
                <a16:creationId xmlns:a16="http://schemas.microsoft.com/office/drawing/2014/main" id="{BD62D4B3-0487-1A40-B8DD-9E377561BC6C}"/>
              </a:ext>
            </a:extLst>
          </p:cNvPr>
          <p:cNvSpPr txBox="1"/>
          <p:nvPr/>
        </p:nvSpPr>
        <p:spPr>
          <a:xfrm>
            <a:off x="6571072" y="1595852"/>
            <a:ext cx="1826391" cy="707886"/>
          </a:xfrm>
          <a:prstGeom prst="rect">
            <a:avLst/>
          </a:prstGeom>
          <a:noFill/>
        </p:spPr>
        <p:txBody>
          <a:bodyPr wrap="square" rtlCol="0">
            <a:spAutoFit/>
          </a:bodyPr>
          <a:lstStyle/>
          <a:p>
            <a:pPr algn="ctr"/>
            <a:r>
              <a:rPr lang="en-US" sz="2000" b="1" i="1" dirty="0"/>
              <a:t>Data visualization</a:t>
            </a:r>
          </a:p>
        </p:txBody>
      </p:sp>
      <p:sp>
        <p:nvSpPr>
          <p:cNvPr id="37" name="TextBox 36">
            <a:extLst>
              <a:ext uri="{FF2B5EF4-FFF2-40B4-BE49-F238E27FC236}">
                <a16:creationId xmlns:a16="http://schemas.microsoft.com/office/drawing/2014/main" id="{5E8594D6-00CF-0D48-A55B-5520F27CE318}"/>
              </a:ext>
            </a:extLst>
          </p:cNvPr>
          <p:cNvSpPr txBox="1"/>
          <p:nvPr/>
        </p:nvSpPr>
        <p:spPr>
          <a:xfrm>
            <a:off x="820848" y="2794332"/>
            <a:ext cx="1937104" cy="461665"/>
          </a:xfrm>
          <a:prstGeom prst="rect">
            <a:avLst/>
          </a:prstGeom>
          <a:solidFill>
            <a:schemeClr val="tx2">
              <a:lumMod val="40000"/>
              <a:lumOff val="60000"/>
            </a:schemeClr>
          </a:solidFill>
          <a:ln>
            <a:solidFill>
              <a:schemeClr val="tx1">
                <a:lumMod val="85000"/>
                <a:lumOff val="15000"/>
              </a:schemeClr>
            </a:solidFill>
          </a:ln>
        </p:spPr>
        <p:txBody>
          <a:bodyPr wrap="square">
            <a:spAutoFit/>
          </a:bodyPr>
          <a:lstStyle/>
          <a:p>
            <a:pPr algn="ctr"/>
            <a:r>
              <a:rPr lang="en-US" sz="2400" b="1" dirty="0"/>
              <a:t>Apache Tika</a:t>
            </a:r>
            <a:r>
              <a:rPr lang="en-SG" sz="2400" b="1" dirty="0"/>
              <a:t> </a:t>
            </a:r>
            <a:endParaRPr lang="en-US" sz="2400" b="1" dirty="0"/>
          </a:p>
        </p:txBody>
      </p:sp>
      <p:sp>
        <p:nvSpPr>
          <p:cNvPr id="40" name="TextBox 39">
            <a:extLst>
              <a:ext uri="{FF2B5EF4-FFF2-40B4-BE49-F238E27FC236}">
                <a16:creationId xmlns:a16="http://schemas.microsoft.com/office/drawing/2014/main" id="{7FED2519-11B7-B54D-91BA-C67B93BEB6E5}"/>
              </a:ext>
            </a:extLst>
          </p:cNvPr>
          <p:cNvSpPr txBox="1"/>
          <p:nvPr/>
        </p:nvSpPr>
        <p:spPr>
          <a:xfrm>
            <a:off x="6666731" y="4636872"/>
            <a:ext cx="1555519" cy="461665"/>
          </a:xfrm>
          <a:prstGeom prst="rect">
            <a:avLst/>
          </a:prstGeom>
          <a:solidFill>
            <a:schemeClr val="tx2">
              <a:lumMod val="40000"/>
              <a:lumOff val="60000"/>
            </a:schemeClr>
          </a:solidFill>
          <a:ln>
            <a:solidFill>
              <a:schemeClr val="tx1">
                <a:lumMod val="85000"/>
                <a:lumOff val="15000"/>
              </a:schemeClr>
            </a:solidFill>
          </a:ln>
        </p:spPr>
        <p:txBody>
          <a:bodyPr wrap="square">
            <a:spAutoFit/>
          </a:bodyPr>
          <a:lstStyle/>
          <a:p>
            <a:pPr algn="ctr"/>
            <a:r>
              <a:rPr lang="en-SG" sz="2400" b="1" dirty="0" err="1"/>
              <a:t>wordcloud</a:t>
            </a:r>
            <a:r>
              <a:rPr lang="en-SG" sz="2400" b="1" dirty="0"/>
              <a:t> </a:t>
            </a:r>
            <a:endParaRPr lang="en-US" sz="2400" b="1" dirty="0"/>
          </a:p>
        </p:txBody>
      </p:sp>
      <p:pic>
        <p:nvPicPr>
          <p:cNvPr id="2052" name="Picture 4" descr="scikit-learn - Wikipedia">
            <a:extLst>
              <a:ext uri="{FF2B5EF4-FFF2-40B4-BE49-F238E27FC236}">
                <a16:creationId xmlns:a16="http://schemas.microsoft.com/office/drawing/2014/main" id="{20823615-B17D-0F4C-AE80-1508F1D9C5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1257" y="2723858"/>
            <a:ext cx="1212641" cy="652742"/>
          </a:xfrm>
          <a:prstGeom prst="rect">
            <a:avLst/>
          </a:prstGeom>
          <a:solidFill>
            <a:schemeClr val="bg1"/>
          </a:solidFill>
        </p:spPr>
      </p:pic>
      <p:sp>
        <p:nvSpPr>
          <p:cNvPr id="42" name="TextBox 41">
            <a:extLst>
              <a:ext uri="{FF2B5EF4-FFF2-40B4-BE49-F238E27FC236}">
                <a16:creationId xmlns:a16="http://schemas.microsoft.com/office/drawing/2014/main" id="{2289FF63-7CD5-D343-B84B-0E6A9D5C929D}"/>
              </a:ext>
            </a:extLst>
          </p:cNvPr>
          <p:cNvSpPr txBox="1"/>
          <p:nvPr/>
        </p:nvSpPr>
        <p:spPr>
          <a:xfrm>
            <a:off x="205843" y="1595852"/>
            <a:ext cx="3118132" cy="707886"/>
          </a:xfrm>
          <a:prstGeom prst="rect">
            <a:avLst/>
          </a:prstGeom>
          <a:noFill/>
        </p:spPr>
        <p:txBody>
          <a:bodyPr wrap="square" rtlCol="0">
            <a:spAutoFit/>
          </a:bodyPr>
          <a:lstStyle/>
          <a:p>
            <a:pPr algn="ctr"/>
            <a:r>
              <a:rPr lang="en-US" sz="2000" b="1" i="1" dirty="0"/>
              <a:t>Data Extraction/ Transformation</a:t>
            </a:r>
          </a:p>
        </p:txBody>
      </p:sp>
      <p:sp>
        <p:nvSpPr>
          <p:cNvPr id="47" name="Rectangle 46">
            <a:extLst>
              <a:ext uri="{FF2B5EF4-FFF2-40B4-BE49-F238E27FC236}">
                <a16:creationId xmlns:a16="http://schemas.microsoft.com/office/drawing/2014/main" id="{BEDCCB4C-6E01-4C4F-B092-04466037BB05}"/>
              </a:ext>
            </a:extLst>
          </p:cNvPr>
          <p:cNvSpPr/>
          <p:nvPr/>
        </p:nvSpPr>
        <p:spPr>
          <a:xfrm>
            <a:off x="383459" y="3863497"/>
            <a:ext cx="5587679" cy="2825570"/>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3" name="Picture 4" descr="Download Python Logo in SVG Vector or PNG File Format - Logo.wine">
            <a:extLst>
              <a:ext uri="{FF2B5EF4-FFF2-40B4-BE49-F238E27FC236}">
                <a16:creationId xmlns:a16="http://schemas.microsoft.com/office/drawing/2014/main" id="{80E8AA6A-1E2A-3940-B36C-FAC55AA9B9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8787" b="26219"/>
          <a:stretch/>
        </p:blipFill>
        <p:spPr bwMode="auto">
          <a:xfrm>
            <a:off x="2132411" y="5802200"/>
            <a:ext cx="2089775" cy="7647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Project Jupyter - Wikipedia">
            <a:extLst>
              <a:ext uri="{FF2B5EF4-FFF2-40B4-BE49-F238E27FC236}">
                <a16:creationId xmlns:a16="http://schemas.microsoft.com/office/drawing/2014/main" id="{CA4C83ED-22C9-254B-87B9-6554663874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040" y="4217785"/>
            <a:ext cx="1117219" cy="129984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57AC9E17-34B5-CF42-8C12-32F87C2362F3}"/>
              </a:ext>
            </a:extLst>
          </p:cNvPr>
          <p:cNvSpPr/>
          <p:nvPr/>
        </p:nvSpPr>
        <p:spPr>
          <a:xfrm>
            <a:off x="6124263" y="5567083"/>
            <a:ext cx="5620577" cy="1109241"/>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24747F2-2609-2547-894C-BEFC4B9E44F8}"/>
              </a:ext>
            </a:extLst>
          </p:cNvPr>
          <p:cNvSpPr txBox="1"/>
          <p:nvPr/>
        </p:nvSpPr>
        <p:spPr>
          <a:xfrm>
            <a:off x="2530723" y="4463882"/>
            <a:ext cx="2836093" cy="830997"/>
          </a:xfrm>
          <a:prstGeom prst="rect">
            <a:avLst/>
          </a:prstGeom>
          <a:solidFill>
            <a:schemeClr val="tx2">
              <a:lumMod val="40000"/>
              <a:lumOff val="60000"/>
            </a:schemeClr>
          </a:solidFill>
          <a:ln>
            <a:solidFill>
              <a:schemeClr val="tx1">
                <a:lumMod val="85000"/>
                <a:lumOff val="15000"/>
              </a:schemeClr>
            </a:solidFill>
          </a:ln>
        </p:spPr>
        <p:txBody>
          <a:bodyPr wrap="square">
            <a:spAutoFit/>
          </a:bodyPr>
          <a:lstStyle/>
          <a:p>
            <a:pPr algn="ctr"/>
            <a:r>
              <a:rPr lang="en-SG" sz="2400" b="1" dirty="0"/>
              <a:t>NLTK </a:t>
            </a:r>
            <a:r>
              <a:rPr lang="en-SG" sz="2400" dirty="0"/>
              <a:t>(Natural Language Toolkit) </a:t>
            </a:r>
            <a:endParaRPr lang="en-US" sz="2400" dirty="0"/>
          </a:p>
        </p:txBody>
      </p:sp>
      <p:sp>
        <p:nvSpPr>
          <p:cNvPr id="35" name="TextBox 34">
            <a:extLst>
              <a:ext uri="{FF2B5EF4-FFF2-40B4-BE49-F238E27FC236}">
                <a16:creationId xmlns:a16="http://schemas.microsoft.com/office/drawing/2014/main" id="{98229F7C-3429-B947-9BBA-A08814A11687}"/>
              </a:ext>
            </a:extLst>
          </p:cNvPr>
          <p:cNvSpPr txBox="1"/>
          <p:nvPr/>
        </p:nvSpPr>
        <p:spPr>
          <a:xfrm>
            <a:off x="8222250" y="5890870"/>
            <a:ext cx="1555519" cy="461665"/>
          </a:xfrm>
          <a:prstGeom prst="rect">
            <a:avLst/>
          </a:prstGeom>
          <a:solidFill>
            <a:schemeClr val="tx2">
              <a:lumMod val="40000"/>
              <a:lumOff val="60000"/>
            </a:schemeClr>
          </a:solidFill>
          <a:ln>
            <a:solidFill>
              <a:schemeClr val="tx1">
                <a:lumMod val="85000"/>
                <a:lumOff val="15000"/>
              </a:schemeClr>
            </a:solidFill>
          </a:ln>
        </p:spPr>
        <p:txBody>
          <a:bodyPr wrap="square">
            <a:spAutoFit/>
          </a:bodyPr>
          <a:lstStyle/>
          <a:p>
            <a:pPr algn="ctr"/>
            <a:r>
              <a:rPr lang="en-SG" sz="2400" dirty="0"/>
              <a:t>Altair </a:t>
            </a:r>
            <a:endParaRPr lang="en-US" sz="2400" dirty="0"/>
          </a:p>
        </p:txBody>
      </p:sp>
      <p:grpSp>
        <p:nvGrpSpPr>
          <p:cNvPr id="50" name="Group 49">
            <a:extLst>
              <a:ext uri="{FF2B5EF4-FFF2-40B4-BE49-F238E27FC236}">
                <a16:creationId xmlns:a16="http://schemas.microsoft.com/office/drawing/2014/main" id="{CB82C07C-F3CB-A043-9981-997CEEC8A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1" name="Freeform: Shape 23">
              <a:extLst>
                <a:ext uri="{FF2B5EF4-FFF2-40B4-BE49-F238E27FC236}">
                  <a16:creationId xmlns:a16="http://schemas.microsoft.com/office/drawing/2014/main" id="{05BA5C1E-95A2-394F-B434-3EC2FBBA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Freeform: Shape 24">
              <a:extLst>
                <a:ext uri="{FF2B5EF4-FFF2-40B4-BE49-F238E27FC236}">
                  <a16:creationId xmlns:a16="http://schemas.microsoft.com/office/drawing/2014/main" id="{85194E3B-5363-B74B-A06A-0CDDE8FA5E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3" name="Freeform: Shape 25">
              <a:extLst>
                <a:ext uri="{FF2B5EF4-FFF2-40B4-BE49-F238E27FC236}">
                  <a16:creationId xmlns:a16="http://schemas.microsoft.com/office/drawing/2014/main" id="{5F4C0A60-9881-114F-A22D-5713BD301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4" name="Freeform: Shape 26">
              <a:extLst>
                <a:ext uri="{FF2B5EF4-FFF2-40B4-BE49-F238E27FC236}">
                  <a16:creationId xmlns:a16="http://schemas.microsoft.com/office/drawing/2014/main" id="{1BCCE0A5-22B3-8040-B42E-2A934D63D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5" name="Freeform: Shape 27">
              <a:extLst>
                <a:ext uri="{FF2B5EF4-FFF2-40B4-BE49-F238E27FC236}">
                  <a16:creationId xmlns:a16="http://schemas.microsoft.com/office/drawing/2014/main" id="{D2C868D5-527A-6245-AE40-C0BE822E9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28">
              <a:extLst>
                <a:ext uri="{FF2B5EF4-FFF2-40B4-BE49-F238E27FC236}">
                  <a16:creationId xmlns:a16="http://schemas.microsoft.com/office/drawing/2014/main" id="{81D028AF-0EDF-CF47-A365-C7B810D94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29">
              <a:extLst>
                <a:ext uri="{FF2B5EF4-FFF2-40B4-BE49-F238E27FC236}">
                  <a16:creationId xmlns:a16="http://schemas.microsoft.com/office/drawing/2014/main" id="{25A4345F-F8E2-AB40-B9D0-207D7A5B5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055327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822E8F-7158-2546-BC08-54D96101428A}"/>
              </a:ext>
            </a:extLst>
          </p:cNvPr>
          <p:cNvSpPr/>
          <p:nvPr/>
        </p:nvSpPr>
        <p:spPr>
          <a:xfrm>
            <a:off x="0" y="0"/>
            <a:ext cx="12192000" cy="6858000"/>
          </a:xfrm>
          <a:prstGeom prst="rect">
            <a:avLst/>
          </a:prstGeom>
          <a:solidFill>
            <a:srgbClr val="40403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A2A4553-5C5F-3448-BD57-13337379D4AF}"/>
              </a:ext>
            </a:extLst>
          </p:cNvPr>
          <p:cNvSpPr>
            <a:spLocks noGrp="1"/>
          </p:cNvSpPr>
          <p:nvPr>
            <p:ph type="title"/>
          </p:nvPr>
        </p:nvSpPr>
        <p:spPr>
          <a:xfrm>
            <a:off x="1346089" y="2422198"/>
            <a:ext cx="5257970" cy="2565465"/>
          </a:xfrm>
        </p:spPr>
        <p:txBody>
          <a:bodyPr vert="horz" lIns="91440" tIns="45720" rIns="91440" bIns="45720" rtlCol="0" anchor="b">
            <a:normAutofit/>
          </a:bodyPr>
          <a:lstStyle/>
          <a:p>
            <a:pPr algn="ctr"/>
            <a:r>
              <a:rPr lang="en-US" b="1" dirty="0">
                <a:solidFill>
                  <a:schemeClr val="bg2"/>
                </a:solidFill>
                <a:latin typeface="+mn-lt"/>
              </a:rPr>
              <a:t>Data Extraction,  Transformation</a:t>
            </a:r>
            <a:br>
              <a:rPr lang="en-US" b="1" dirty="0">
                <a:solidFill>
                  <a:schemeClr val="bg2"/>
                </a:solidFill>
                <a:latin typeface="+mn-lt"/>
              </a:rPr>
            </a:br>
            <a:r>
              <a:rPr lang="en-US" b="1" dirty="0">
                <a:solidFill>
                  <a:schemeClr val="bg2"/>
                </a:solidFill>
                <a:latin typeface="+mn-lt"/>
              </a:rPr>
              <a:t>&amp; Exploration</a:t>
            </a:r>
          </a:p>
        </p:txBody>
      </p:sp>
      <p:sp>
        <p:nvSpPr>
          <p:cNvPr id="78" name="Freeform: Shape 77">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3994"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1026" name="Picture 2" descr="Combining data, data integration, data management, data residing, etl icon  - Download on Iconfinder">
            <a:extLst>
              <a:ext uri="{FF2B5EF4-FFF2-40B4-BE49-F238E27FC236}">
                <a16:creationId xmlns:a16="http://schemas.microsoft.com/office/drawing/2014/main" id="{0F874314-F458-9649-924C-4AB7BB1C401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78" b="89778" l="4000" r="96889">
                        <a14:foregroundMark x1="59556" y1="23556" x2="59556" y2="23556"/>
                        <a14:foregroundMark x1="12444" y1="27556" x2="26222" y2="28889"/>
                        <a14:foregroundMark x1="26222" y1="28889" x2="46222" y2="24000"/>
                        <a14:foregroundMark x1="46222" y1="24000" x2="55111" y2="28889"/>
                        <a14:foregroundMark x1="55111" y1="28889" x2="56000" y2="32444"/>
                        <a14:foregroundMark x1="17778" y1="37778" x2="13333" y2="59111"/>
                        <a14:foregroundMark x1="13333" y1="59111" x2="18667" y2="68444"/>
                        <a14:foregroundMark x1="18667" y1="68444" x2="49778" y2="75556"/>
                        <a14:foregroundMark x1="49778" y1="75556" x2="53778" y2="66222"/>
                        <a14:foregroundMark x1="53778" y1="66222" x2="51111" y2="64444"/>
                        <a14:foregroundMark x1="6222" y1="44000" x2="4000" y2="54222"/>
                        <a14:foregroundMark x1="4000" y1="54222" x2="10222" y2="56444"/>
                        <a14:foregroundMark x1="40444" y1="34667" x2="40444" y2="65333"/>
                        <a14:foregroundMark x1="24889" y1="44889" x2="47556" y2="56444"/>
                        <a14:foregroundMark x1="47556" y1="56444" x2="40000" y2="47556"/>
                        <a14:foregroundMark x1="40000" y1="47556" x2="30667" y2="44889"/>
                        <a14:foregroundMark x1="30667" y1="44889" x2="32444" y2="54667"/>
                        <a14:foregroundMark x1="32444" y1="54667" x2="44444" y2="53333"/>
                        <a14:foregroundMark x1="44444" y1="53333" x2="48000" y2="43556"/>
                        <a14:foregroundMark x1="48000" y1="43556" x2="35111" y2="39556"/>
                        <a14:foregroundMark x1="35111" y1="39556" x2="27556" y2="43111"/>
                        <a14:foregroundMark x1="87556" y1="24444" x2="96889" y2="28000"/>
                        <a14:foregroundMark x1="96889" y1="28000" x2="88889" y2="23556"/>
                        <a14:foregroundMark x1="83111" y1="46222" x2="87111" y2="55111"/>
                        <a14:foregroundMark x1="87111" y1="55111" x2="83111" y2="46667"/>
                        <a14:foregroundMark x1="88889" y1="70667" x2="89333" y2="70667"/>
                        <a14:foregroundMark x1="89778" y1="73333" x2="86222" y2="72444"/>
                        <a14:foregroundMark x1="94222" y1="76444" x2="94222" y2="71556"/>
                        <a14:foregroundMark x1="96889" y1="72889" x2="96889" y2="72889"/>
                      </a14:backgroundRemoval>
                    </a14:imgEffect>
                  </a14:imgLayer>
                </a14:imgProps>
              </a:ext>
              <a:ext uri="{28A0092B-C50C-407E-A947-70E740481C1C}">
                <a14:useLocalDpi xmlns:a14="http://schemas.microsoft.com/office/drawing/2010/main" val="0"/>
              </a:ext>
            </a:extLst>
          </a:blip>
          <a:srcRect l="-1" t="218" r="-8071" b="-2"/>
          <a:stretch/>
        </p:blipFill>
        <p:spPr bwMode="auto">
          <a:xfrm>
            <a:off x="6976467" y="959536"/>
            <a:ext cx="5055792" cy="4668091"/>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34" name="!!Arc">
            <a:extLst>
              <a:ext uri="{FF2B5EF4-FFF2-40B4-BE49-F238E27FC236}">
                <a16:creationId xmlns:a16="http://schemas.microsoft.com/office/drawing/2014/main" id="{AC3417D4-7D4F-FA4A-A0FF-B46520A7D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828039" y="928249"/>
            <a:ext cx="2987899" cy="2987899"/>
          </a:xfrm>
          <a:prstGeom prst="arc">
            <a:avLst>
              <a:gd name="adj1" fmla="val 14455503"/>
              <a:gd name="adj2" fmla="val 0"/>
            </a:avLst>
          </a:prstGeom>
          <a:ln w="127000" cap="rnd">
            <a:solidFill>
              <a:schemeClr val="accent4"/>
            </a:solidFill>
            <a:prstDash val="dash"/>
            <a:miter lim="800000"/>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2F890CC2-F7FD-EA44-8E4E-3D25680DFB6A}"/>
              </a:ext>
            </a:extLst>
          </p:cNvPr>
          <p:cNvSpPr>
            <a:spLocks noGrp="1"/>
          </p:cNvSpPr>
          <p:nvPr>
            <p:ph type="sldNum" sz="quarter" idx="12"/>
          </p:nvPr>
        </p:nvSpPr>
        <p:spPr/>
        <p:txBody>
          <a:bodyPr/>
          <a:lstStyle/>
          <a:p>
            <a:fld id="{3889FD00-25B0-5140-9AE5-BFC056AF466F}" type="slidenum">
              <a:rPr lang="en-US" smtClean="0"/>
              <a:t>14</a:t>
            </a:fld>
            <a:endParaRPr lang="en-US"/>
          </a:p>
        </p:txBody>
      </p:sp>
    </p:spTree>
    <p:extLst>
      <p:ext uri="{BB962C8B-B14F-4D97-AF65-F5344CB8AC3E}">
        <p14:creationId xmlns:p14="http://schemas.microsoft.com/office/powerpoint/2010/main" val="3473790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B56FFC3-6B50-634A-86D5-DD4AD30BD121}"/>
              </a:ext>
            </a:extLst>
          </p:cNvPr>
          <p:cNvSpPr>
            <a:spLocks noGrp="1"/>
          </p:cNvSpPr>
          <p:nvPr>
            <p:ph type="title"/>
          </p:nvPr>
        </p:nvSpPr>
        <p:spPr>
          <a:xfrm>
            <a:off x="838200" y="297393"/>
            <a:ext cx="10515600" cy="1325563"/>
          </a:xfrm>
        </p:spPr>
        <p:txBody>
          <a:bodyPr/>
          <a:lstStyle/>
          <a:p>
            <a:r>
              <a:rPr lang="en-US" dirty="0"/>
              <a:t>Data acquisition</a:t>
            </a:r>
          </a:p>
        </p:txBody>
      </p:sp>
      <p:sp>
        <p:nvSpPr>
          <p:cNvPr id="4" name="Slide Number Placeholder 3">
            <a:extLst>
              <a:ext uri="{FF2B5EF4-FFF2-40B4-BE49-F238E27FC236}">
                <a16:creationId xmlns:a16="http://schemas.microsoft.com/office/drawing/2014/main" id="{47E9F3F5-0374-BF4B-8C9C-181F80385111}"/>
              </a:ext>
            </a:extLst>
          </p:cNvPr>
          <p:cNvSpPr>
            <a:spLocks noGrp="1"/>
          </p:cNvSpPr>
          <p:nvPr>
            <p:ph type="sldNum" sz="quarter" idx="12"/>
          </p:nvPr>
        </p:nvSpPr>
        <p:spPr/>
        <p:txBody>
          <a:bodyPr/>
          <a:lstStyle/>
          <a:p>
            <a:fld id="{3889FD00-25B0-5140-9AE5-BFC056AF466F}" type="slidenum">
              <a:rPr lang="en-US" smtClean="0"/>
              <a:t>15</a:t>
            </a:fld>
            <a:endParaRPr lang="en-US"/>
          </a:p>
        </p:txBody>
      </p:sp>
      <p:pic>
        <p:nvPicPr>
          <p:cNvPr id="43" name="Picture 42">
            <a:extLst>
              <a:ext uri="{FF2B5EF4-FFF2-40B4-BE49-F238E27FC236}">
                <a16:creationId xmlns:a16="http://schemas.microsoft.com/office/drawing/2014/main" id="{8D7D5E46-B41A-0E4C-AB3C-A989BABAD2BE}"/>
              </a:ext>
            </a:extLst>
          </p:cNvPr>
          <p:cNvPicPr>
            <a:picLocks noChangeAspect="1"/>
          </p:cNvPicPr>
          <p:nvPr/>
        </p:nvPicPr>
        <p:blipFill rotWithShape="1">
          <a:blip r:embed="rId3"/>
          <a:srcRect l="133" t="265" b="-1"/>
          <a:stretch/>
        </p:blipFill>
        <p:spPr>
          <a:xfrm>
            <a:off x="1151467" y="1400043"/>
            <a:ext cx="9889066" cy="5246952"/>
          </a:xfrm>
          <a:prstGeom prst="rect">
            <a:avLst/>
          </a:prstGeom>
          <a:solidFill>
            <a:schemeClr val="bg1"/>
          </a:solidFill>
          <a:ln>
            <a:solidFill>
              <a:schemeClr val="tx2"/>
            </a:solidFill>
          </a:ln>
        </p:spPr>
      </p:pic>
      <p:sp>
        <p:nvSpPr>
          <p:cNvPr id="61" name="Rectangle 60">
            <a:extLst>
              <a:ext uri="{FF2B5EF4-FFF2-40B4-BE49-F238E27FC236}">
                <a16:creationId xmlns:a16="http://schemas.microsoft.com/office/drawing/2014/main" id="{4B3F6A9D-72F7-1E4B-AF9B-D02227A7D834}"/>
              </a:ext>
            </a:extLst>
          </p:cNvPr>
          <p:cNvSpPr/>
          <p:nvPr/>
        </p:nvSpPr>
        <p:spPr>
          <a:xfrm>
            <a:off x="1212834" y="2337028"/>
            <a:ext cx="5249333" cy="436774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F6A858AA-1B94-044B-AE78-6916878DEFEF}"/>
              </a:ext>
            </a:extLst>
          </p:cNvPr>
          <p:cNvGrpSpPr/>
          <p:nvPr/>
        </p:nvGrpSpPr>
        <p:grpSpPr>
          <a:xfrm>
            <a:off x="5728764" y="4059909"/>
            <a:ext cx="1050587" cy="1050587"/>
            <a:chOff x="519428" y="1889350"/>
            <a:chExt cx="1050587" cy="1050587"/>
          </a:xfrm>
        </p:grpSpPr>
        <p:sp>
          <p:nvSpPr>
            <p:cNvPr id="52" name="Oval 51">
              <a:extLst>
                <a:ext uri="{FF2B5EF4-FFF2-40B4-BE49-F238E27FC236}">
                  <a16:creationId xmlns:a16="http://schemas.microsoft.com/office/drawing/2014/main" id="{E57B641F-FF06-8B40-A10B-B1E22F5489FE}"/>
                </a:ext>
              </a:extLst>
            </p:cNvPr>
            <p:cNvSpPr/>
            <p:nvPr/>
          </p:nvSpPr>
          <p:spPr>
            <a:xfrm>
              <a:off x="519428" y="1889350"/>
              <a:ext cx="1050587" cy="1050587"/>
            </a:xfrm>
            <a:prstGeom prst="ellipse">
              <a:avLst/>
            </a:prstGeom>
          </p:spPr>
          <p:style>
            <a:lnRef idx="3">
              <a:schemeClr val="lt1"/>
            </a:lnRef>
            <a:fillRef idx="1">
              <a:schemeClr val="accent2"/>
            </a:fillRef>
            <a:effectRef idx="1">
              <a:schemeClr val="accent2"/>
            </a:effectRef>
            <a:fontRef idx="minor">
              <a:schemeClr val="lt1"/>
            </a:fontRef>
          </p:style>
          <p:txBody>
            <a:bodyPr rtlCol="0" anchor="b"/>
            <a:lstStyle/>
            <a:p>
              <a:pPr algn="ctr"/>
              <a:r>
                <a:rPr lang="en-US" dirty="0"/>
                <a:t>User</a:t>
              </a:r>
            </a:p>
          </p:txBody>
        </p:sp>
        <p:pic>
          <p:nvPicPr>
            <p:cNvPr id="53" name="Graphic 52" descr="Office worker male with solid fill">
              <a:extLst>
                <a:ext uri="{FF2B5EF4-FFF2-40B4-BE49-F238E27FC236}">
                  <a16:creationId xmlns:a16="http://schemas.microsoft.com/office/drawing/2014/main" id="{FAC72E70-2E24-8A49-A0D4-959C75DA94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4721" y="1943616"/>
              <a:ext cx="540000" cy="540000"/>
            </a:xfrm>
            <a:prstGeom prst="rect">
              <a:avLst/>
            </a:prstGeom>
          </p:spPr>
        </p:pic>
      </p:grpSp>
      <p:grpSp>
        <p:nvGrpSpPr>
          <p:cNvPr id="58" name="Group 57">
            <a:extLst>
              <a:ext uri="{FF2B5EF4-FFF2-40B4-BE49-F238E27FC236}">
                <a16:creationId xmlns:a16="http://schemas.microsoft.com/office/drawing/2014/main" id="{8E0FEB1F-0C98-6449-AAC5-A6AF5D4EE500}"/>
              </a:ext>
            </a:extLst>
          </p:cNvPr>
          <p:cNvGrpSpPr/>
          <p:nvPr/>
        </p:nvGrpSpPr>
        <p:grpSpPr>
          <a:xfrm>
            <a:off x="5718742" y="5299275"/>
            <a:ext cx="1050587" cy="1050587"/>
            <a:chOff x="528580" y="4465215"/>
            <a:chExt cx="1050587" cy="1050587"/>
          </a:xfrm>
        </p:grpSpPr>
        <p:sp>
          <p:nvSpPr>
            <p:cNvPr id="59" name="Oval 58">
              <a:extLst>
                <a:ext uri="{FF2B5EF4-FFF2-40B4-BE49-F238E27FC236}">
                  <a16:creationId xmlns:a16="http://schemas.microsoft.com/office/drawing/2014/main" id="{42400460-9919-BA41-9AD5-4A2FCC5B37F6}"/>
                </a:ext>
              </a:extLst>
            </p:cNvPr>
            <p:cNvSpPr/>
            <p:nvPr/>
          </p:nvSpPr>
          <p:spPr>
            <a:xfrm>
              <a:off x="528580" y="4465215"/>
              <a:ext cx="1050587" cy="1050587"/>
            </a:xfrm>
            <a:prstGeom prst="ellipse">
              <a:avLst/>
            </a:prstGeom>
          </p:spPr>
          <p:style>
            <a:lnRef idx="3">
              <a:schemeClr val="lt1"/>
            </a:lnRef>
            <a:fillRef idx="1">
              <a:schemeClr val="accent2"/>
            </a:fillRef>
            <a:effectRef idx="1">
              <a:schemeClr val="accent2"/>
            </a:effectRef>
            <a:fontRef idx="minor">
              <a:schemeClr val="lt1"/>
            </a:fontRef>
          </p:style>
          <p:txBody>
            <a:bodyPr lIns="0" rIns="0" rtlCol="0" anchor="b"/>
            <a:lstStyle/>
            <a:p>
              <a:pPr algn="ctr"/>
              <a:r>
                <a:rPr lang="en-US" dirty="0"/>
                <a:t>Courses</a:t>
              </a:r>
            </a:p>
          </p:txBody>
        </p:sp>
        <p:pic>
          <p:nvPicPr>
            <p:cNvPr id="60" name="Graphic 59" descr="Storytelling with solid fill">
              <a:extLst>
                <a:ext uri="{FF2B5EF4-FFF2-40B4-BE49-F238E27FC236}">
                  <a16:creationId xmlns:a16="http://schemas.microsoft.com/office/drawing/2014/main" id="{2B7B0045-C8E9-7342-9731-3AF94AA5D8E9}"/>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93896" y="4552299"/>
              <a:ext cx="540000" cy="504000"/>
            </a:xfrm>
            <a:prstGeom prst="rect">
              <a:avLst/>
            </a:prstGeom>
          </p:spPr>
        </p:pic>
      </p:grpSp>
    </p:spTree>
    <p:extLst>
      <p:ext uri="{BB962C8B-B14F-4D97-AF65-F5344CB8AC3E}">
        <p14:creationId xmlns:p14="http://schemas.microsoft.com/office/powerpoint/2010/main" val="2302654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B56FFC3-6B50-634A-86D5-DD4AD30BD121}"/>
              </a:ext>
            </a:extLst>
          </p:cNvPr>
          <p:cNvSpPr>
            <a:spLocks noGrp="1"/>
          </p:cNvSpPr>
          <p:nvPr>
            <p:ph type="title"/>
          </p:nvPr>
        </p:nvSpPr>
        <p:spPr/>
        <p:txBody>
          <a:bodyPr/>
          <a:lstStyle/>
          <a:p>
            <a:r>
              <a:rPr lang="en-US" dirty="0"/>
              <a:t>Data acquisition: User data</a:t>
            </a:r>
          </a:p>
        </p:txBody>
      </p:sp>
      <p:sp>
        <p:nvSpPr>
          <p:cNvPr id="4" name="Slide Number Placeholder 3">
            <a:extLst>
              <a:ext uri="{FF2B5EF4-FFF2-40B4-BE49-F238E27FC236}">
                <a16:creationId xmlns:a16="http://schemas.microsoft.com/office/drawing/2014/main" id="{47E9F3F5-0374-BF4B-8C9C-181F80385111}"/>
              </a:ext>
            </a:extLst>
          </p:cNvPr>
          <p:cNvSpPr>
            <a:spLocks noGrp="1"/>
          </p:cNvSpPr>
          <p:nvPr>
            <p:ph type="sldNum" sz="quarter" idx="12"/>
          </p:nvPr>
        </p:nvSpPr>
        <p:spPr/>
        <p:txBody>
          <a:bodyPr/>
          <a:lstStyle/>
          <a:p>
            <a:fld id="{3889FD00-25B0-5140-9AE5-BFC056AF466F}" type="slidenum">
              <a:rPr lang="en-US" smtClean="0"/>
              <a:t>16</a:t>
            </a:fld>
            <a:endParaRPr lang="en-US"/>
          </a:p>
        </p:txBody>
      </p:sp>
      <p:pic>
        <p:nvPicPr>
          <p:cNvPr id="43" name="Picture 42">
            <a:extLst>
              <a:ext uri="{FF2B5EF4-FFF2-40B4-BE49-F238E27FC236}">
                <a16:creationId xmlns:a16="http://schemas.microsoft.com/office/drawing/2014/main" id="{8D7D5E46-B41A-0E4C-AB3C-A989BABAD2BE}"/>
              </a:ext>
            </a:extLst>
          </p:cNvPr>
          <p:cNvPicPr>
            <a:picLocks noChangeAspect="1"/>
          </p:cNvPicPr>
          <p:nvPr/>
        </p:nvPicPr>
        <p:blipFill rotWithShape="1">
          <a:blip r:embed="rId3"/>
          <a:srcRect l="54196" t="17203" r="1"/>
          <a:stretch/>
        </p:blipFill>
        <p:spPr>
          <a:xfrm>
            <a:off x="4697199" y="1647956"/>
            <a:ext cx="5285001" cy="5075601"/>
          </a:xfrm>
          <a:prstGeom prst="rect">
            <a:avLst/>
          </a:prstGeom>
          <a:solidFill>
            <a:schemeClr val="bg1"/>
          </a:solidFill>
          <a:ln>
            <a:solidFill>
              <a:schemeClr val="tx2"/>
            </a:solidFill>
          </a:ln>
        </p:spPr>
      </p:pic>
      <p:sp>
        <p:nvSpPr>
          <p:cNvPr id="50" name="Triangle 49">
            <a:extLst>
              <a:ext uri="{FF2B5EF4-FFF2-40B4-BE49-F238E27FC236}">
                <a16:creationId xmlns:a16="http://schemas.microsoft.com/office/drawing/2014/main" id="{650835D5-DB11-124D-A7F7-FAB49C678BA1}"/>
              </a:ext>
            </a:extLst>
          </p:cNvPr>
          <p:cNvSpPr/>
          <p:nvPr/>
        </p:nvSpPr>
        <p:spPr>
          <a:xfrm rot="10800000" flipH="1">
            <a:off x="1103874" y="4185752"/>
            <a:ext cx="4443448" cy="355767"/>
          </a:xfrm>
          <a:prstGeom prst="triangle">
            <a:avLst>
              <a:gd name="adj" fmla="val 925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9070D57A-9AC7-0142-990A-EA959C551A0C}"/>
              </a:ext>
            </a:extLst>
          </p:cNvPr>
          <p:cNvSpPr txBox="1"/>
          <p:nvPr/>
        </p:nvSpPr>
        <p:spPr>
          <a:xfrm>
            <a:off x="1103874" y="2431430"/>
            <a:ext cx="4443449" cy="1754326"/>
          </a:xfrm>
          <a:prstGeom prst="rect">
            <a:avLst/>
          </a:prstGeom>
          <a:solidFill>
            <a:srgbClr val="000000">
              <a:alpha val="80000"/>
            </a:srgbClr>
          </a:solidFill>
        </p:spPr>
        <p:style>
          <a:lnRef idx="2">
            <a:schemeClr val="dk1">
              <a:shade val="50000"/>
            </a:schemeClr>
          </a:lnRef>
          <a:fillRef idx="1">
            <a:schemeClr val="dk1"/>
          </a:fillRef>
          <a:effectRef idx="0">
            <a:schemeClr val="dk1"/>
          </a:effectRef>
          <a:fontRef idx="minor">
            <a:schemeClr val="lt1"/>
          </a:fontRef>
        </p:style>
        <p:txBody>
          <a:bodyPr wrap="square" lIns="251999">
            <a:spAutoFit/>
          </a:bodyPr>
          <a:lstStyle/>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rPr>
              <a:t>Required: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rPr>
              <a:t>Current job title of employee</a:t>
            </a:r>
          </a:p>
          <a:p>
            <a:pPr marL="342900" indent="-342900">
              <a:buFont typeface="Arial" panose="020B0604020202020204" pitchFamily="34" charset="0"/>
              <a:buChar char="•"/>
            </a:pPr>
            <a:r>
              <a:rPr lang="en-US" sz="1800" dirty="0">
                <a:solidFill>
                  <a:schemeClr val="bg1"/>
                </a:solidFill>
              </a:rPr>
              <a:t>Ideal set of </a:t>
            </a:r>
            <a:r>
              <a:rPr lang="en-US" dirty="0">
                <a:solidFill>
                  <a:schemeClr val="bg1"/>
                </a:solidFill>
              </a:rPr>
              <a:t>skills</a:t>
            </a:r>
            <a:r>
              <a:rPr lang="en-US" sz="1800" dirty="0">
                <a:solidFill>
                  <a:schemeClr val="bg1"/>
                </a:solidFill>
              </a:rPr>
              <a:t> required by employee to carry out their job</a:t>
            </a:r>
          </a:p>
          <a:p>
            <a:pPr marL="342900" indent="-342900">
              <a:buFont typeface="Arial" panose="020B0604020202020204" pitchFamily="34" charset="0"/>
              <a:buChar char="•"/>
            </a:pPr>
            <a:r>
              <a:rPr lang="en-US" sz="1800" dirty="0">
                <a:solidFill>
                  <a:schemeClr val="bg1"/>
                </a:solidFill>
              </a:rPr>
              <a:t>Current proficiency of user via-a-vis each skill</a:t>
            </a:r>
          </a:p>
        </p:txBody>
      </p:sp>
      <p:grpSp>
        <p:nvGrpSpPr>
          <p:cNvPr id="51" name="Group 50">
            <a:extLst>
              <a:ext uri="{FF2B5EF4-FFF2-40B4-BE49-F238E27FC236}">
                <a16:creationId xmlns:a16="http://schemas.microsoft.com/office/drawing/2014/main" id="{F6A858AA-1B94-044B-AE78-6916878DEFEF}"/>
              </a:ext>
            </a:extLst>
          </p:cNvPr>
          <p:cNvGrpSpPr/>
          <p:nvPr/>
        </p:nvGrpSpPr>
        <p:grpSpPr>
          <a:xfrm>
            <a:off x="312906" y="1698820"/>
            <a:ext cx="1050587" cy="1050587"/>
            <a:chOff x="519428" y="1889350"/>
            <a:chExt cx="1050587" cy="1050587"/>
          </a:xfrm>
        </p:grpSpPr>
        <p:sp>
          <p:nvSpPr>
            <p:cNvPr id="52" name="Oval 51">
              <a:extLst>
                <a:ext uri="{FF2B5EF4-FFF2-40B4-BE49-F238E27FC236}">
                  <a16:creationId xmlns:a16="http://schemas.microsoft.com/office/drawing/2014/main" id="{E57B641F-FF06-8B40-A10B-B1E22F5489FE}"/>
                </a:ext>
              </a:extLst>
            </p:cNvPr>
            <p:cNvSpPr/>
            <p:nvPr/>
          </p:nvSpPr>
          <p:spPr>
            <a:xfrm>
              <a:off x="519428" y="1889350"/>
              <a:ext cx="1050587" cy="1050587"/>
            </a:xfrm>
            <a:prstGeom prst="ellipse">
              <a:avLst/>
            </a:prstGeom>
          </p:spPr>
          <p:style>
            <a:lnRef idx="3">
              <a:schemeClr val="lt1"/>
            </a:lnRef>
            <a:fillRef idx="1">
              <a:schemeClr val="accent2"/>
            </a:fillRef>
            <a:effectRef idx="1">
              <a:schemeClr val="accent2"/>
            </a:effectRef>
            <a:fontRef idx="minor">
              <a:schemeClr val="lt1"/>
            </a:fontRef>
          </p:style>
          <p:txBody>
            <a:bodyPr rtlCol="0" anchor="b"/>
            <a:lstStyle/>
            <a:p>
              <a:pPr algn="ctr"/>
              <a:r>
                <a:rPr lang="en-US" dirty="0"/>
                <a:t>User</a:t>
              </a:r>
            </a:p>
          </p:txBody>
        </p:sp>
        <p:pic>
          <p:nvPicPr>
            <p:cNvPr id="53" name="Graphic 52" descr="Office worker male with solid fill">
              <a:extLst>
                <a:ext uri="{FF2B5EF4-FFF2-40B4-BE49-F238E27FC236}">
                  <a16:creationId xmlns:a16="http://schemas.microsoft.com/office/drawing/2014/main" id="{FAC72E70-2E24-8A49-A0D4-959C75DA94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4721" y="1943616"/>
              <a:ext cx="540000" cy="540000"/>
            </a:xfrm>
            <a:prstGeom prst="rect">
              <a:avLst/>
            </a:prstGeom>
          </p:spPr>
        </p:pic>
      </p:grpSp>
      <p:sp>
        <p:nvSpPr>
          <p:cNvPr id="54" name="Pentagon 53">
            <a:extLst>
              <a:ext uri="{FF2B5EF4-FFF2-40B4-BE49-F238E27FC236}">
                <a16:creationId xmlns:a16="http://schemas.microsoft.com/office/drawing/2014/main" id="{AA086F63-B529-AC43-AAB9-6BB03968C944}"/>
              </a:ext>
            </a:extLst>
          </p:cNvPr>
          <p:cNvSpPr/>
          <p:nvPr/>
        </p:nvSpPr>
        <p:spPr>
          <a:xfrm flipH="1">
            <a:off x="5731438" y="2293086"/>
            <a:ext cx="4250762" cy="2070549"/>
          </a:xfrm>
          <a:prstGeom prst="homePlate">
            <a:avLst>
              <a:gd name="adj" fmla="val 32785"/>
            </a:avLst>
          </a:prstGeom>
          <a:solidFill>
            <a:srgbClr val="000000">
              <a:alpha val="80000"/>
            </a:srgbClr>
          </a:solidFill>
        </p:spPr>
        <p:style>
          <a:lnRef idx="2">
            <a:schemeClr val="dk1">
              <a:shade val="50000"/>
            </a:schemeClr>
          </a:lnRef>
          <a:fillRef idx="1">
            <a:schemeClr val="dk1"/>
          </a:fillRef>
          <a:effectRef idx="0">
            <a:schemeClr val="dk1"/>
          </a:effectRef>
          <a:fontRef idx="minor">
            <a:schemeClr val="lt1"/>
          </a:fontRef>
        </p:style>
        <p:txBody>
          <a:bodyPr wrap="square" lIns="251999">
            <a:spAutoFit/>
          </a:bodyPr>
          <a:lstStyle/>
          <a:p>
            <a:endParaRPr lang="en-US" dirty="0">
              <a:solidFill>
                <a:schemeClr val="bg1"/>
              </a:solidFill>
            </a:endParaRPr>
          </a:p>
          <a:p>
            <a:r>
              <a:rPr lang="en-US" dirty="0">
                <a:solidFill>
                  <a:schemeClr val="bg1"/>
                </a:solidFill>
              </a:rPr>
              <a:t>Sources:</a:t>
            </a:r>
          </a:p>
          <a:p>
            <a:pPr marL="285750" indent="-285750">
              <a:buFont typeface="Arial" panose="020B0604020202020204" pitchFamily="34" charset="0"/>
              <a:buChar char="•"/>
            </a:pPr>
            <a:r>
              <a:rPr lang="en-US" dirty="0">
                <a:solidFill>
                  <a:schemeClr val="bg1"/>
                </a:solidFill>
              </a:rPr>
              <a:t>Open-source </a:t>
            </a:r>
            <a:r>
              <a:rPr lang="en-US" dirty="0" err="1">
                <a:solidFill>
                  <a:schemeClr val="bg1"/>
                </a:solidFill>
              </a:rPr>
              <a:t>SkillsFuture</a:t>
            </a:r>
            <a:r>
              <a:rPr lang="en-US" dirty="0">
                <a:solidFill>
                  <a:schemeClr val="bg1"/>
                </a:solidFill>
              </a:rPr>
              <a:t> ICT competency frameworks </a:t>
            </a:r>
          </a:p>
          <a:p>
            <a:pPr marL="285750" indent="-285750">
              <a:buFont typeface="Arial" panose="020B0604020202020204" pitchFamily="34" charset="0"/>
              <a:buChar char="•"/>
            </a:pPr>
            <a:r>
              <a:rPr lang="en-US" dirty="0">
                <a:solidFill>
                  <a:schemeClr val="bg1"/>
                </a:solidFill>
              </a:rPr>
              <a:t>Complement with employee’s (active user’s) input</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67532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B56FFC3-6B50-634A-86D5-DD4AD30BD121}"/>
              </a:ext>
            </a:extLst>
          </p:cNvPr>
          <p:cNvSpPr>
            <a:spLocks noGrp="1"/>
          </p:cNvSpPr>
          <p:nvPr>
            <p:ph type="title"/>
          </p:nvPr>
        </p:nvSpPr>
        <p:spPr/>
        <p:txBody>
          <a:bodyPr/>
          <a:lstStyle/>
          <a:p>
            <a:r>
              <a:rPr lang="en-US" dirty="0"/>
              <a:t>Data acquisition: Course data</a:t>
            </a:r>
          </a:p>
        </p:txBody>
      </p:sp>
      <p:sp>
        <p:nvSpPr>
          <p:cNvPr id="4" name="Slide Number Placeholder 3">
            <a:extLst>
              <a:ext uri="{FF2B5EF4-FFF2-40B4-BE49-F238E27FC236}">
                <a16:creationId xmlns:a16="http://schemas.microsoft.com/office/drawing/2014/main" id="{47E9F3F5-0374-BF4B-8C9C-181F80385111}"/>
              </a:ext>
            </a:extLst>
          </p:cNvPr>
          <p:cNvSpPr>
            <a:spLocks noGrp="1"/>
          </p:cNvSpPr>
          <p:nvPr>
            <p:ph type="sldNum" sz="quarter" idx="12"/>
          </p:nvPr>
        </p:nvSpPr>
        <p:spPr/>
        <p:txBody>
          <a:bodyPr/>
          <a:lstStyle/>
          <a:p>
            <a:fld id="{3889FD00-25B0-5140-9AE5-BFC056AF466F}" type="slidenum">
              <a:rPr lang="en-US" smtClean="0"/>
              <a:t>17</a:t>
            </a:fld>
            <a:endParaRPr lang="en-US"/>
          </a:p>
        </p:txBody>
      </p:sp>
      <p:pic>
        <p:nvPicPr>
          <p:cNvPr id="43" name="Picture 42">
            <a:extLst>
              <a:ext uri="{FF2B5EF4-FFF2-40B4-BE49-F238E27FC236}">
                <a16:creationId xmlns:a16="http://schemas.microsoft.com/office/drawing/2014/main" id="{8D7D5E46-B41A-0E4C-AB3C-A989BABAD2BE}"/>
              </a:ext>
            </a:extLst>
          </p:cNvPr>
          <p:cNvPicPr>
            <a:picLocks noChangeAspect="1"/>
          </p:cNvPicPr>
          <p:nvPr/>
        </p:nvPicPr>
        <p:blipFill rotWithShape="1">
          <a:blip r:embed="rId3"/>
          <a:srcRect l="54196" t="17203" r="1"/>
          <a:stretch/>
        </p:blipFill>
        <p:spPr>
          <a:xfrm>
            <a:off x="4697199" y="1645874"/>
            <a:ext cx="5285001" cy="5075601"/>
          </a:xfrm>
          <a:prstGeom prst="rect">
            <a:avLst/>
          </a:prstGeom>
          <a:solidFill>
            <a:schemeClr val="bg1"/>
          </a:solidFill>
          <a:ln>
            <a:solidFill>
              <a:schemeClr val="tx2"/>
            </a:solidFill>
          </a:ln>
        </p:spPr>
      </p:pic>
      <p:sp>
        <p:nvSpPr>
          <p:cNvPr id="50" name="Triangle 49">
            <a:extLst>
              <a:ext uri="{FF2B5EF4-FFF2-40B4-BE49-F238E27FC236}">
                <a16:creationId xmlns:a16="http://schemas.microsoft.com/office/drawing/2014/main" id="{650835D5-DB11-124D-A7F7-FAB49C678BA1}"/>
              </a:ext>
            </a:extLst>
          </p:cNvPr>
          <p:cNvSpPr/>
          <p:nvPr/>
        </p:nvSpPr>
        <p:spPr>
          <a:xfrm rot="10800000" flipH="1">
            <a:off x="1746552" y="4873480"/>
            <a:ext cx="3547343" cy="933757"/>
          </a:xfrm>
          <a:prstGeom prst="triangle">
            <a:avLst>
              <a:gd name="adj" fmla="val 902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D1B14EF-C988-A641-B40E-477CB23D8E0C}"/>
              </a:ext>
            </a:extLst>
          </p:cNvPr>
          <p:cNvSpPr txBox="1"/>
          <p:nvPr/>
        </p:nvSpPr>
        <p:spPr>
          <a:xfrm>
            <a:off x="1706532" y="3950150"/>
            <a:ext cx="3587363" cy="923330"/>
          </a:xfrm>
          <a:prstGeom prst="rect">
            <a:avLst/>
          </a:prstGeom>
          <a:solidFill>
            <a:srgbClr val="000000">
              <a:alpha val="80000"/>
            </a:srgbClr>
          </a:solidFill>
        </p:spPr>
        <p:style>
          <a:lnRef idx="2">
            <a:schemeClr val="dk1">
              <a:shade val="50000"/>
            </a:schemeClr>
          </a:lnRef>
          <a:fillRef idx="1">
            <a:schemeClr val="dk1"/>
          </a:fillRef>
          <a:effectRef idx="0">
            <a:schemeClr val="dk1"/>
          </a:effectRef>
          <a:fontRef idx="minor">
            <a:schemeClr val="lt1"/>
          </a:fontRef>
        </p:style>
        <p:txBody>
          <a:bodyPr wrap="square" lIns="251999">
            <a:spAutoFit/>
          </a:bodyPr>
          <a:lstStyle>
            <a:defPPr>
              <a:defRPr lang="en-US"/>
            </a:defPPr>
            <a:lvl1pPr marL="342900" marR="0" lvl="0" indent="-342900" fontAlgn="auto">
              <a:lnSpc>
                <a:spcPct val="100000"/>
              </a:lnSpc>
              <a:spcBef>
                <a:spcPts val="0"/>
              </a:spcBef>
              <a:spcAft>
                <a:spcPts val="0"/>
              </a:spcAft>
              <a:buClrTx/>
              <a:buSzTx/>
              <a:buFont typeface="Arial" panose="020B0604020202020204" pitchFamily="34" charset="0"/>
              <a:buChar char="•"/>
              <a:tabLst/>
              <a:defRPr>
                <a:solidFill>
                  <a:schemeClr val="bg1"/>
                </a:solidFill>
              </a:defRPr>
            </a:lvl1pPr>
          </a:lstStyle>
          <a:p>
            <a:pPr marL="0" indent="0">
              <a:buNone/>
            </a:pPr>
            <a:r>
              <a:rPr lang="en-US" dirty="0"/>
              <a:t>Required:</a:t>
            </a:r>
          </a:p>
          <a:p>
            <a:r>
              <a:rPr lang="en-US" dirty="0"/>
              <a:t>Course title</a:t>
            </a:r>
          </a:p>
          <a:p>
            <a:r>
              <a:rPr lang="en-US" dirty="0"/>
              <a:t>Skills covered for each course</a:t>
            </a:r>
          </a:p>
        </p:txBody>
      </p:sp>
      <p:grpSp>
        <p:nvGrpSpPr>
          <p:cNvPr id="11" name="Group 10">
            <a:extLst>
              <a:ext uri="{FF2B5EF4-FFF2-40B4-BE49-F238E27FC236}">
                <a16:creationId xmlns:a16="http://schemas.microsoft.com/office/drawing/2014/main" id="{4522C11A-7A40-704B-A550-C72406CE7687}"/>
              </a:ext>
            </a:extLst>
          </p:cNvPr>
          <p:cNvGrpSpPr/>
          <p:nvPr/>
        </p:nvGrpSpPr>
        <p:grpSpPr>
          <a:xfrm>
            <a:off x="858516" y="3255576"/>
            <a:ext cx="1050587" cy="1050587"/>
            <a:chOff x="528580" y="4465215"/>
            <a:chExt cx="1050587" cy="1050587"/>
          </a:xfrm>
        </p:grpSpPr>
        <p:sp>
          <p:nvSpPr>
            <p:cNvPr id="12" name="Oval 11">
              <a:extLst>
                <a:ext uri="{FF2B5EF4-FFF2-40B4-BE49-F238E27FC236}">
                  <a16:creationId xmlns:a16="http://schemas.microsoft.com/office/drawing/2014/main" id="{34A15629-F72E-4D45-8C85-811512C0F2C8}"/>
                </a:ext>
              </a:extLst>
            </p:cNvPr>
            <p:cNvSpPr/>
            <p:nvPr/>
          </p:nvSpPr>
          <p:spPr>
            <a:xfrm>
              <a:off x="528580" y="4465215"/>
              <a:ext cx="1050587" cy="1050587"/>
            </a:xfrm>
            <a:prstGeom prst="ellipse">
              <a:avLst/>
            </a:prstGeom>
          </p:spPr>
          <p:style>
            <a:lnRef idx="3">
              <a:schemeClr val="lt1"/>
            </a:lnRef>
            <a:fillRef idx="1">
              <a:schemeClr val="accent2"/>
            </a:fillRef>
            <a:effectRef idx="1">
              <a:schemeClr val="accent2"/>
            </a:effectRef>
            <a:fontRef idx="minor">
              <a:schemeClr val="lt1"/>
            </a:fontRef>
          </p:style>
          <p:txBody>
            <a:bodyPr lIns="0" rIns="0" rtlCol="0" anchor="b"/>
            <a:lstStyle/>
            <a:p>
              <a:pPr algn="ctr"/>
              <a:r>
                <a:rPr lang="en-US" dirty="0"/>
                <a:t>Courses</a:t>
              </a:r>
            </a:p>
          </p:txBody>
        </p:sp>
        <p:pic>
          <p:nvPicPr>
            <p:cNvPr id="13" name="Graphic 12" descr="Storytelling with solid fill">
              <a:extLst>
                <a:ext uri="{FF2B5EF4-FFF2-40B4-BE49-F238E27FC236}">
                  <a16:creationId xmlns:a16="http://schemas.microsoft.com/office/drawing/2014/main" id="{FCDFEC28-6BE1-7440-A241-1AABD3869984}"/>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793896" y="4552299"/>
              <a:ext cx="540000" cy="504000"/>
            </a:xfrm>
            <a:prstGeom prst="rect">
              <a:avLst/>
            </a:prstGeom>
          </p:spPr>
        </p:pic>
      </p:grpSp>
      <p:sp>
        <p:nvSpPr>
          <p:cNvPr id="14" name="Pentagon 13">
            <a:extLst>
              <a:ext uri="{FF2B5EF4-FFF2-40B4-BE49-F238E27FC236}">
                <a16:creationId xmlns:a16="http://schemas.microsoft.com/office/drawing/2014/main" id="{CF50DB7F-8FC0-CF42-A65A-23840A5D7B01}"/>
              </a:ext>
            </a:extLst>
          </p:cNvPr>
          <p:cNvSpPr/>
          <p:nvPr/>
        </p:nvSpPr>
        <p:spPr>
          <a:xfrm flipH="1">
            <a:off x="5342644" y="3429000"/>
            <a:ext cx="4250762" cy="1754326"/>
          </a:xfrm>
          <a:prstGeom prst="homePlate">
            <a:avLst>
              <a:gd name="adj" fmla="val 32785"/>
            </a:avLst>
          </a:prstGeom>
          <a:solidFill>
            <a:srgbClr val="000000">
              <a:alpha val="80000"/>
            </a:srgbClr>
          </a:solidFill>
        </p:spPr>
        <p:style>
          <a:lnRef idx="2">
            <a:schemeClr val="dk1">
              <a:shade val="50000"/>
            </a:schemeClr>
          </a:lnRef>
          <a:fillRef idx="1">
            <a:schemeClr val="dk1"/>
          </a:fillRef>
          <a:effectRef idx="0">
            <a:schemeClr val="dk1"/>
          </a:effectRef>
          <a:fontRef idx="minor">
            <a:schemeClr val="lt1"/>
          </a:fontRef>
        </p:style>
        <p:txBody>
          <a:bodyPr wrap="square" lIns="251999">
            <a:spAutoFit/>
          </a:bodyPr>
          <a:lstStyle/>
          <a:p>
            <a:endParaRPr lang="en-US" dirty="0">
              <a:solidFill>
                <a:schemeClr val="bg1"/>
              </a:solidFill>
            </a:endParaRPr>
          </a:p>
          <a:p>
            <a:r>
              <a:rPr lang="en-US" dirty="0">
                <a:solidFill>
                  <a:schemeClr val="bg1"/>
                </a:solidFill>
              </a:rPr>
              <a:t>Source:</a:t>
            </a:r>
          </a:p>
          <a:p>
            <a:pPr marL="285750" indent="-285750">
              <a:buFont typeface="Arial" panose="020B0604020202020204" pitchFamily="34" charset="0"/>
              <a:buChar char="•"/>
            </a:pPr>
            <a:r>
              <a:rPr lang="en-US" dirty="0">
                <a:solidFill>
                  <a:schemeClr val="bg1"/>
                </a:solidFill>
              </a:rPr>
              <a:t>Open-source Coursera database with course details and content descriptions</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11870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F025-7F9E-7B47-8FE7-FDFFF107D4E9}"/>
              </a:ext>
            </a:extLst>
          </p:cNvPr>
          <p:cNvSpPr>
            <a:spLocks noGrp="1"/>
          </p:cNvSpPr>
          <p:nvPr>
            <p:ph type="title"/>
          </p:nvPr>
        </p:nvSpPr>
        <p:spPr/>
        <p:txBody>
          <a:bodyPr/>
          <a:lstStyle/>
          <a:p>
            <a:r>
              <a:rPr lang="en-US" dirty="0">
                <a:solidFill>
                  <a:schemeClr val="tx1">
                    <a:lumMod val="85000"/>
                    <a:lumOff val="15000"/>
                  </a:schemeClr>
                </a:solidFill>
              </a:rPr>
              <a:t>Extracting Competency framework data</a:t>
            </a:r>
          </a:p>
        </p:txBody>
      </p:sp>
      <p:sp>
        <p:nvSpPr>
          <p:cNvPr id="9" name="TextBox 8">
            <a:extLst>
              <a:ext uri="{FF2B5EF4-FFF2-40B4-BE49-F238E27FC236}">
                <a16:creationId xmlns:a16="http://schemas.microsoft.com/office/drawing/2014/main" id="{B20052F7-C0E4-8844-9EAC-9DF8341884C8}"/>
              </a:ext>
            </a:extLst>
          </p:cNvPr>
          <p:cNvSpPr txBox="1"/>
          <p:nvPr/>
        </p:nvSpPr>
        <p:spPr>
          <a:xfrm>
            <a:off x="287845" y="4821649"/>
            <a:ext cx="2293270" cy="1569660"/>
          </a:xfrm>
          <a:prstGeom prst="rect">
            <a:avLst/>
          </a:prstGeom>
          <a:noFill/>
        </p:spPr>
        <p:txBody>
          <a:bodyPr wrap="square" rtlCol="0">
            <a:spAutoFit/>
          </a:bodyPr>
          <a:lstStyle/>
          <a:p>
            <a:pPr algn="ctr"/>
            <a:r>
              <a:rPr lang="en-US" sz="2400" b="1" dirty="0" err="1">
                <a:solidFill>
                  <a:schemeClr val="tx1">
                    <a:lumMod val="85000"/>
                    <a:lumOff val="15000"/>
                  </a:schemeClr>
                </a:solidFill>
              </a:rPr>
              <a:t>SkillsFuture</a:t>
            </a:r>
            <a:r>
              <a:rPr lang="en-US" sz="2400" b="1" dirty="0">
                <a:solidFill>
                  <a:schemeClr val="tx1">
                    <a:lumMod val="85000"/>
                    <a:lumOff val="15000"/>
                  </a:schemeClr>
                </a:solidFill>
              </a:rPr>
              <a:t> competency framework</a:t>
            </a:r>
          </a:p>
          <a:p>
            <a:pPr algn="ctr"/>
            <a:r>
              <a:rPr lang="en-US" sz="2400" dirty="0">
                <a:solidFill>
                  <a:schemeClr val="tx1">
                    <a:lumMod val="85000"/>
                    <a:lumOff val="15000"/>
                  </a:schemeClr>
                </a:solidFill>
              </a:rPr>
              <a:t>(PDF)</a:t>
            </a:r>
          </a:p>
        </p:txBody>
      </p:sp>
      <p:grpSp>
        <p:nvGrpSpPr>
          <p:cNvPr id="14" name="Group 13">
            <a:extLst>
              <a:ext uri="{FF2B5EF4-FFF2-40B4-BE49-F238E27FC236}">
                <a16:creationId xmlns:a16="http://schemas.microsoft.com/office/drawing/2014/main" id="{8A81A26E-F3F6-CC46-9EED-14B6672A281F}"/>
              </a:ext>
            </a:extLst>
          </p:cNvPr>
          <p:cNvGrpSpPr/>
          <p:nvPr/>
        </p:nvGrpSpPr>
        <p:grpSpPr>
          <a:xfrm>
            <a:off x="437672" y="1764522"/>
            <a:ext cx="2143443" cy="2843495"/>
            <a:chOff x="4900067" y="415738"/>
            <a:chExt cx="2223866" cy="2816133"/>
          </a:xfrm>
        </p:grpSpPr>
        <p:pic>
          <p:nvPicPr>
            <p:cNvPr id="15" name="Picture 14">
              <a:extLst>
                <a:ext uri="{FF2B5EF4-FFF2-40B4-BE49-F238E27FC236}">
                  <a16:creationId xmlns:a16="http://schemas.microsoft.com/office/drawing/2014/main" id="{6364176E-D4B1-E942-9E47-A4E22398D16C}"/>
                </a:ext>
              </a:extLst>
            </p:cNvPr>
            <p:cNvPicPr>
              <a:picLocks noChangeAspect="1"/>
            </p:cNvPicPr>
            <p:nvPr/>
          </p:nvPicPr>
          <p:blipFill>
            <a:blip r:embed="rId3"/>
            <a:stretch>
              <a:fillRect/>
            </a:stretch>
          </p:blipFill>
          <p:spPr>
            <a:xfrm>
              <a:off x="5302307" y="655200"/>
              <a:ext cx="1821626" cy="2576671"/>
            </a:xfrm>
            <a:prstGeom prst="rect">
              <a:avLst/>
            </a:prstGeom>
            <a:solidFill>
              <a:schemeClr val="bg1"/>
            </a:solidFill>
            <a:ln>
              <a:solidFill>
                <a:schemeClr val="bg1">
                  <a:lumMod val="50000"/>
                </a:schemeClr>
              </a:solidFill>
            </a:ln>
          </p:spPr>
        </p:pic>
        <p:pic>
          <p:nvPicPr>
            <p:cNvPr id="16" name="Picture 15">
              <a:extLst>
                <a:ext uri="{FF2B5EF4-FFF2-40B4-BE49-F238E27FC236}">
                  <a16:creationId xmlns:a16="http://schemas.microsoft.com/office/drawing/2014/main" id="{0086E208-824E-1246-B63F-AB2C28AAD1E5}"/>
                </a:ext>
              </a:extLst>
            </p:cNvPr>
            <p:cNvPicPr>
              <a:picLocks noChangeAspect="1"/>
            </p:cNvPicPr>
            <p:nvPr/>
          </p:nvPicPr>
          <p:blipFill>
            <a:blip r:embed="rId4"/>
            <a:stretch>
              <a:fillRect/>
            </a:stretch>
          </p:blipFill>
          <p:spPr>
            <a:xfrm>
              <a:off x="4900067" y="415738"/>
              <a:ext cx="1862313" cy="2634222"/>
            </a:xfrm>
            <a:prstGeom prst="rect">
              <a:avLst/>
            </a:prstGeom>
            <a:solidFill>
              <a:schemeClr val="bg1"/>
            </a:solidFill>
            <a:ln>
              <a:solidFill>
                <a:schemeClr val="bg1">
                  <a:lumMod val="50000"/>
                </a:schemeClr>
              </a:solidFill>
            </a:ln>
          </p:spPr>
        </p:pic>
      </p:grpSp>
      <p:grpSp>
        <p:nvGrpSpPr>
          <p:cNvPr id="27" name="Group 26">
            <a:extLst>
              <a:ext uri="{FF2B5EF4-FFF2-40B4-BE49-F238E27FC236}">
                <a16:creationId xmlns:a16="http://schemas.microsoft.com/office/drawing/2014/main" id="{377BC837-A5AC-9E4B-8A02-80758DD2713F}"/>
              </a:ext>
            </a:extLst>
          </p:cNvPr>
          <p:cNvGrpSpPr/>
          <p:nvPr/>
        </p:nvGrpSpPr>
        <p:grpSpPr>
          <a:xfrm>
            <a:off x="6285021" y="3257596"/>
            <a:ext cx="5068779" cy="2621584"/>
            <a:chOff x="6110543" y="3534453"/>
            <a:chExt cx="5777595" cy="2958422"/>
          </a:xfrm>
        </p:grpSpPr>
        <p:pic>
          <p:nvPicPr>
            <p:cNvPr id="17" name="Picture 16">
              <a:extLst>
                <a:ext uri="{FF2B5EF4-FFF2-40B4-BE49-F238E27FC236}">
                  <a16:creationId xmlns:a16="http://schemas.microsoft.com/office/drawing/2014/main" id="{BC098111-C785-4149-AE28-78645E0658A0}"/>
                </a:ext>
              </a:extLst>
            </p:cNvPr>
            <p:cNvPicPr>
              <a:picLocks noChangeAspect="1"/>
            </p:cNvPicPr>
            <p:nvPr/>
          </p:nvPicPr>
          <p:blipFill>
            <a:blip r:embed="rId5"/>
            <a:stretch>
              <a:fillRect/>
            </a:stretch>
          </p:blipFill>
          <p:spPr>
            <a:xfrm>
              <a:off x="6110543" y="4076635"/>
              <a:ext cx="5777595" cy="2416240"/>
            </a:xfrm>
            <a:prstGeom prst="rect">
              <a:avLst/>
            </a:prstGeom>
          </p:spPr>
        </p:pic>
        <p:sp>
          <p:nvSpPr>
            <p:cNvPr id="18" name="Left Brace 17">
              <a:extLst>
                <a:ext uri="{FF2B5EF4-FFF2-40B4-BE49-F238E27FC236}">
                  <a16:creationId xmlns:a16="http://schemas.microsoft.com/office/drawing/2014/main" id="{3576D3D5-C22E-C14F-A8C2-B9A09C018308}"/>
                </a:ext>
              </a:extLst>
            </p:cNvPr>
            <p:cNvSpPr/>
            <p:nvPr/>
          </p:nvSpPr>
          <p:spPr>
            <a:xfrm rot="5400000">
              <a:off x="10193618" y="2396658"/>
              <a:ext cx="272549" cy="3087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CE11F6BF-6C0A-AB44-AC34-F4B02B0E2108}"/>
                </a:ext>
              </a:extLst>
            </p:cNvPr>
            <p:cNvSpPr txBox="1"/>
            <p:nvPr/>
          </p:nvSpPr>
          <p:spPr>
            <a:xfrm>
              <a:off x="9990506" y="3534453"/>
              <a:ext cx="1041161" cy="312590"/>
            </a:xfrm>
            <a:prstGeom prst="rect">
              <a:avLst/>
            </a:prstGeom>
            <a:noFill/>
          </p:spPr>
          <p:txBody>
            <a:bodyPr wrap="square" rtlCol="0">
              <a:spAutoFit/>
            </a:bodyPr>
            <a:lstStyle/>
            <a:p>
              <a:r>
                <a:rPr lang="en-US" sz="1200" i="1" dirty="0"/>
                <a:t>Skills&gt;&gt;</a:t>
              </a:r>
            </a:p>
          </p:txBody>
        </p:sp>
      </p:grpSp>
      <p:sp>
        <p:nvSpPr>
          <p:cNvPr id="28" name="TextBox 27">
            <a:extLst>
              <a:ext uri="{FF2B5EF4-FFF2-40B4-BE49-F238E27FC236}">
                <a16:creationId xmlns:a16="http://schemas.microsoft.com/office/drawing/2014/main" id="{99120759-3A24-4048-A6BA-DDD3B48AF205}"/>
              </a:ext>
            </a:extLst>
          </p:cNvPr>
          <p:cNvSpPr txBox="1"/>
          <p:nvPr/>
        </p:nvSpPr>
        <p:spPr>
          <a:xfrm>
            <a:off x="2968809" y="1594467"/>
            <a:ext cx="7334536" cy="1477328"/>
          </a:xfrm>
          <a:prstGeom prst="rect">
            <a:avLst/>
          </a:prstGeom>
          <a:solidFill>
            <a:schemeClr val="tx1">
              <a:lumMod val="75000"/>
              <a:lumOff val="25000"/>
            </a:schemeClr>
          </a:solid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dirty="0">
                <a:solidFill>
                  <a:schemeClr val="bg1"/>
                </a:solidFill>
              </a:rPr>
              <a:t>Apache Tika library used for PDF content detection and extraction </a:t>
            </a:r>
          </a:p>
          <a:p>
            <a:pPr marL="285750" indent="-285750">
              <a:buFont typeface="Arial" panose="020B0604020202020204" pitchFamily="34" charset="0"/>
              <a:buChar char="•"/>
            </a:pPr>
            <a:r>
              <a:rPr lang="en-US" dirty="0">
                <a:solidFill>
                  <a:schemeClr val="bg1"/>
                </a:solidFill>
              </a:rPr>
              <a:t>Extract competencies required for job (including the respective proficiency levels of each competency (e.g. Level 1-6 for technical skills) </a:t>
            </a:r>
          </a:p>
          <a:p>
            <a:pPr marL="285750" indent="-285750">
              <a:buFont typeface="Arial" panose="020B0604020202020204" pitchFamily="34" charset="0"/>
              <a:buChar char="•"/>
            </a:pPr>
            <a:r>
              <a:rPr lang="en-US" dirty="0">
                <a:solidFill>
                  <a:schemeClr val="bg1"/>
                </a:solidFill>
              </a:rPr>
              <a:t>‘Track’, ‘Sub-track’, ‘Occupation’ and ‘Job Role’ data fields extracted </a:t>
            </a:r>
          </a:p>
          <a:p>
            <a:pPr marL="285750" indent="-285750">
              <a:buFont typeface="Arial" panose="020B0604020202020204" pitchFamily="34" charset="0"/>
              <a:buChar char="•"/>
            </a:pPr>
            <a:r>
              <a:rPr lang="en-US" dirty="0">
                <a:solidFill>
                  <a:schemeClr val="bg1"/>
                </a:solidFill>
              </a:rPr>
              <a:t>Saved into data frame</a:t>
            </a:r>
          </a:p>
        </p:txBody>
      </p:sp>
      <p:cxnSp>
        <p:nvCxnSpPr>
          <p:cNvPr id="30" name="Elbow Connector 29">
            <a:extLst>
              <a:ext uri="{FF2B5EF4-FFF2-40B4-BE49-F238E27FC236}">
                <a16:creationId xmlns:a16="http://schemas.microsoft.com/office/drawing/2014/main" id="{98A758EE-4284-904E-BD0B-76ED9ADCA616}"/>
              </a:ext>
            </a:extLst>
          </p:cNvPr>
          <p:cNvCxnSpPr>
            <a:cxnSpLocks/>
          </p:cNvCxnSpPr>
          <p:nvPr/>
        </p:nvCxnSpPr>
        <p:spPr>
          <a:xfrm>
            <a:off x="2823285" y="3236051"/>
            <a:ext cx="3272715" cy="1585598"/>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F9E67D78-F334-5048-BD58-3F8F9D061E20}"/>
              </a:ext>
            </a:extLst>
          </p:cNvPr>
          <p:cNvSpPr txBox="1"/>
          <p:nvPr/>
        </p:nvSpPr>
        <p:spPr>
          <a:xfrm>
            <a:off x="8330910" y="6308209"/>
            <a:ext cx="3652758" cy="369332"/>
          </a:xfrm>
          <a:prstGeom prst="rect">
            <a:avLst/>
          </a:prstGeom>
          <a:noFill/>
        </p:spPr>
        <p:txBody>
          <a:bodyPr wrap="square" rtlCol="0">
            <a:spAutoFit/>
          </a:bodyPr>
          <a:lstStyle/>
          <a:p>
            <a:r>
              <a:rPr lang="en-US" dirty="0">
                <a:solidFill>
                  <a:schemeClr val="tx1">
                    <a:lumMod val="85000"/>
                    <a:lumOff val="15000"/>
                  </a:schemeClr>
                </a:solidFill>
              </a:rPr>
              <a:t>Use: To identify employee’s skill gaps</a:t>
            </a:r>
          </a:p>
        </p:txBody>
      </p:sp>
      <p:cxnSp>
        <p:nvCxnSpPr>
          <p:cNvPr id="37" name="Elbow Connector 36">
            <a:extLst>
              <a:ext uri="{FF2B5EF4-FFF2-40B4-BE49-F238E27FC236}">
                <a16:creationId xmlns:a16="http://schemas.microsoft.com/office/drawing/2014/main" id="{38661F82-52C8-3447-A9DA-72AD8084F02C}"/>
              </a:ext>
            </a:extLst>
          </p:cNvPr>
          <p:cNvCxnSpPr>
            <a:cxnSpLocks/>
          </p:cNvCxnSpPr>
          <p:nvPr/>
        </p:nvCxnSpPr>
        <p:spPr>
          <a:xfrm>
            <a:off x="7519753" y="6093121"/>
            <a:ext cx="721906" cy="399754"/>
          </a:xfrm>
          <a:prstGeom prst="bentConnector3">
            <a:avLst>
              <a:gd name="adj1" fmla="val 5943"/>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 name="Slide Number Placeholder 2">
            <a:extLst>
              <a:ext uri="{FF2B5EF4-FFF2-40B4-BE49-F238E27FC236}">
                <a16:creationId xmlns:a16="http://schemas.microsoft.com/office/drawing/2014/main" id="{1B500485-611B-1A4D-8742-0EF603AC09C2}"/>
              </a:ext>
            </a:extLst>
          </p:cNvPr>
          <p:cNvSpPr>
            <a:spLocks noGrp="1"/>
          </p:cNvSpPr>
          <p:nvPr>
            <p:ph type="sldNum" sz="quarter" idx="12"/>
          </p:nvPr>
        </p:nvSpPr>
        <p:spPr>
          <a:xfrm>
            <a:off x="9448800" y="6391309"/>
            <a:ext cx="2743200" cy="365125"/>
          </a:xfrm>
        </p:spPr>
        <p:txBody>
          <a:bodyPr/>
          <a:lstStyle/>
          <a:p>
            <a:fld id="{3889FD00-25B0-5140-9AE5-BFC056AF466F}" type="slidenum">
              <a:rPr lang="en-US" smtClean="0"/>
              <a:t>18</a:t>
            </a:fld>
            <a:endParaRPr lang="en-US"/>
          </a:p>
        </p:txBody>
      </p:sp>
    </p:spTree>
    <p:extLst>
      <p:ext uri="{BB962C8B-B14F-4D97-AF65-F5344CB8AC3E}">
        <p14:creationId xmlns:p14="http://schemas.microsoft.com/office/powerpoint/2010/main" val="4129955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F025-7F9E-7B47-8FE7-FDFFF107D4E9}"/>
              </a:ext>
            </a:extLst>
          </p:cNvPr>
          <p:cNvSpPr>
            <a:spLocks noGrp="1"/>
          </p:cNvSpPr>
          <p:nvPr>
            <p:ph type="title"/>
          </p:nvPr>
        </p:nvSpPr>
        <p:spPr/>
        <p:txBody>
          <a:bodyPr>
            <a:normAutofit/>
          </a:bodyPr>
          <a:lstStyle/>
          <a:p>
            <a:r>
              <a:rPr lang="en-US" dirty="0">
                <a:solidFill>
                  <a:schemeClr val="tx1">
                    <a:lumMod val="85000"/>
                    <a:lumOff val="15000"/>
                  </a:schemeClr>
                </a:solidFill>
              </a:rPr>
              <a:t>Extracting Proficiency data</a:t>
            </a:r>
          </a:p>
        </p:txBody>
      </p:sp>
      <p:sp>
        <p:nvSpPr>
          <p:cNvPr id="8" name="TextBox 7">
            <a:extLst>
              <a:ext uri="{FF2B5EF4-FFF2-40B4-BE49-F238E27FC236}">
                <a16:creationId xmlns:a16="http://schemas.microsoft.com/office/drawing/2014/main" id="{6E2F9F5B-DE3D-5143-A4CB-0B80A6A20E63}"/>
              </a:ext>
            </a:extLst>
          </p:cNvPr>
          <p:cNvSpPr txBox="1"/>
          <p:nvPr/>
        </p:nvSpPr>
        <p:spPr>
          <a:xfrm>
            <a:off x="177322" y="4839458"/>
            <a:ext cx="3239073" cy="1200329"/>
          </a:xfrm>
          <a:prstGeom prst="rect">
            <a:avLst/>
          </a:prstGeom>
          <a:noFill/>
        </p:spPr>
        <p:txBody>
          <a:bodyPr wrap="square" rtlCol="0">
            <a:spAutoFit/>
          </a:bodyPr>
          <a:lstStyle/>
          <a:p>
            <a:pPr algn="ctr"/>
            <a:r>
              <a:rPr lang="en-US" sz="2400" b="1" dirty="0">
                <a:solidFill>
                  <a:schemeClr val="tx1">
                    <a:lumMod val="85000"/>
                    <a:lumOff val="15000"/>
                  </a:schemeClr>
                </a:solidFill>
              </a:rPr>
              <a:t>Proficiency description for each competency</a:t>
            </a:r>
          </a:p>
          <a:p>
            <a:pPr algn="ctr"/>
            <a:r>
              <a:rPr lang="en-US" sz="2400" dirty="0">
                <a:solidFill>
                  <a:schemeClr val="tx1">
                    <a:lumMod val="85000"/>
                    <a:lumOff val="15000"/>
                  </a:schemeClr>
                </a:solidFill>
              </a:rPr>
              <a:t>(Excel)</a:t>
            </a:r>
          </a:p>
        </p:txBody>
      </p:sp>
      <p:pic>
        <p:nvPicPr>
          <p:cNvPr id="3074" name="Picture 2" descr="File, format, extension, microsoft excel, document icon - Download on  Iconfinder">
            <a:extLst>
              <a:ext uri="{FF2B5EF4-FFF2-40B4-BE49-F238E27FC236}">
                <a16:creationId xmlns:a16="http://schemas.microsoft.com/office/drawing/2014/main" id="{066093F8-5D95-3F40-A2E1-90FE228D7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729" y="3585375"/>
            <a:ext cx="646328" cy="64632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72ED0F9-A55A-154D-A4F5-572EE17FBFCD}"/>
              </a:ext>
            </a:extLst>
          </p:cNvPr>
          <p:cNvSpPr txBox="1"/>
          <p:nvPr/>
        </p:nvSpPr>
        <p:spPr>
          <a:xfrm>
            <a:off x="3820767" y="2083129"/>
            <a:ext cx="7986920" cy="1477328"/>
          </a:xfrm>
          <a:prstGeom prst="rect">
            <a:avLst/>
          </a:prstGeom>
          <a:solidFill>
            <a:schemeClr val="tx1">
              <a:lumMod val="75000"/>
              <a:lumOff val="25000"/>
            </a:schemeClr>
          </a:solidFill>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marL="285750" indent="-285750">
              <a:buFont typeface="Arial" panose="020B0604020202020204" pitchFamily="34" charset="0"/>
              <a:buChar char="•"/>
              <a:defRPr>
                <a:solidFill>
                  <a:schemeClr val="bg1"/>
                </a:solidFill>
              </a:defRPr>
            </a:lvl1pPr>
          </a:lstStyle>
          <a:p>
            <a:r>
              <a:rPr lang="en-US" dirty="0"/>
              <a:t>Extract description of each level of proficiency that is tagged to a competency (e.g. what indicators would an employee at Level 1 proficiency of ‘Agile Software Development’ show) </a:t>
            </a:r>
          </a:p>
          <a:p>
            <a:r>
              <a:rPr lang="en-US" dirty="0"/>
              <a:t>Clean up text data (e.g. remove punctuation</a:t>
            </a:r>
            <a:r>
              <a:rPr lang="en-SG" dirty="0"/>
              <a:t>, </a:t>
            </a:r>
            <a:r>
              <a:rPr lang="en-US" dirty="0"/>
              <a:t>handle NAs)</a:t>
            </a:r>
          </a:p>
          <a:p>
            <a:r>
              <a:rPr lang="en-US" dirty="0"/>
              <a:t>Saved into data frame (1 proficiency level description per row)</a:t>
            </a:r>
          </a:p>
        </p:txBody>
      </p:sp>
      <p:pic>
        <p:nvPicPr>
          <p:cNvPr id="24" name="Picture 23" descr="Table&#10;&#10;Description automatically generated">
            <a:extLst>
              <a:ext uri="{FF2B5EF4-FFF2-40B4-BE49-F238E27FC236}">
                <a16:creationId xmlns:a16="http://schemas.microsoft.com/office/drawing/2014/main" id="{9CA20F81-FAC0-844E-B59F-09719EFEA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322" y="1777291"/>
            <a:ext cx="3380887" cy="2905180"/>
          </a:xfrm>
          <a:prstGeom prst="rect">
            <a:avLst/>
          </a:prstGeom>
        </p:spPr>
      </p:pic>
      <p:pic>
        <p:nvPicPr>
          <p:cNvPr id="25" name="Picture 24" descr="Table&#10;&#10;Description automatically generated">
            <a:extLst>
              <a:ext uri="{FF2B5EF4-FFF2-40B4-BE49-F238E27FC236}">
                <a16:creationId xmlns:a16="http://schemas.microsoft.com/office/drawing/2014/main" id="{5DC0EB18-C905-5647-B4C1-D624C17F01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153" y="3759582"/>
            <a:ext cx="4659280" cy="2421525"/>
          </a:xfrm>
          <a:prstGeom prst="rect">
            <a:avLst/>
          </a:prstGeom>
        </p:spPr>
      </p:pic>
      <p:cxnSp>
        <p:nvCxnSpPr>
          <p:cNvPr id="33" name="Elbow Connector 32">
            <a:extLst>
              <a:ext uri="{FF2B5EF4-FFF2-40B4-BE49-F238E27FC236}">
                <a16:creationId xmlns:a16="http://schemas.microsoft.com/office/drawing/2014/main" id="{B2CBC139-41C7-9641-A1A9-65698179270A}"/>
              </a:ext>
            </a:extLst>
          </p:cNvPr>
          <p:cNvCxnSpPr>
            <a:cxnSpLocks/>
          </p:cNvCxnSpPr>
          <p:nvPr/>
        </p:nvCxnSpPr>
        <p:spPr>
          <a:xfrm>
            <a:off x="3691258" y="3775545"/>
            <a:ext cx="2471081" cy="1664077"/>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D20B5200-9624-B34D-9050-BE6C0DC98C9D}"/>
              </a:ext>
            </a:extLst>
          </p:cNvPr>
          <p:cNvSpPr txBox="1"/>
          <p:nvPr/>
        </p:nvSpPr>
        <p:spPr>
          <a:xfrm>
            <a:off x="8175180" y="6403075"/>
            <a:ext cx="3652758" cy="369332"/>
          </a:xfrm>
          <a:prstGeom prst="rect">
            <a:avLst/>
          </a:prstGeom>
          <a:noFill/>
        </p:spPr>
        <p:txBody>
          <a:bodyPr wrap="square" rtlCol="0">
            <a:spAutoFit/>
          </a:bodyPr>
          <a:lstStyle/>
          <a:p>
            <a:r>
              <a:rPr lang="en-US" dirty="0">
                <a:solidFill>
                  <a:schemeClr val="tx1">
                    <a:lumMod val="85000"/>
                    <a:lumOff val="15000"/>
                  </a:schemeClr>
                </a:solidFill>
              </a:rPr>
              <a:t>Use: Recommender model</a:t>
            </a:r>
          </a:p>
        </p:txBody>
      </p:sp>
      <p:cxnSp>
        <p:nvCxnSpPr>
          <p:cNvPr id="35" name="Elbow Connector 34">
            <a:extLst>
              <a:ext uri="{FF2B5EF4-FFF2-40B4-BE49-F238E27FC236}">
                <a16:creationId xmlns:a16="http://schemas.microsoft.com/office/drawing/2014/main" id="{7EBA6106-D921-154E-8EF4-F39CB33499B8}"/>
              </a:ext>
            </a:extLst>
          </p:cNvPr>
          <p:cNvCxnSpPr>
            <a:cxnSpLocks/>
          </p:cNvCxnSpPr>
          <p:nvPr/>
        </p:nvCxnSpPr>
        <p:spPr>
          <a:xfrm>
            <a:off x="7453274" y="6215226"/>
            <a:ext cx="721906" cy="399754"/>
          </a:xfrm>
          <a:prstGeom prst="bentConnector3">
            <a:avLst>
              <a:gd name="adj1" fmla="val 5943"/>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 name="Slide Number Placeholder 2">
            <a:extLst>
              <a:ext uri="{FF2B5EF4-FFF2-40B4-BE49-F238E27FC236}">
                <a16:creationId xmlns:a16="http://schemas.microsoft.com/office/drawing/2014/main" id="{FF333ED0-7A8B-0049-89A1-2619DEC64DEC}"/>
              </a:ext>
            </a:extLst>
          </p:cNvPr>
          <p:cNvSpPr>
            <a:spLocks noGrp="1"/>
          </p:cNvSpPr>
          <p:nvPr>
            <p:ph type="sldNum" sz="quarter" idx="12"/>
          </p:nvPr>
        </p:nvSpPr>
        <p:spPr>
          <a:xfrm>
            <a:off x="9439433" y="6434521"/>
            <a:ext cx="2743200" cy="365125"/>
          </a:xfrm>
        </p:spPr>
        <p:txBody>
          <a:bodyPr/>
          <a:lstStyle/>
          <a:p>
            <a:fld id="{3889FD00-25B0-5140-9AE5-BFC056AF466F}" type="slidenum">
              <a:rPr lang="en-US" smtClean="0"/>
              <a:t>19</a:t>
            </a:fld>
            <a:endParaRPr lang="en-US"/>
          </a:p>
        </p:txBody>
      </p:sp>
    </p:spTree>
    <p:extLst>
      <p:ext uri="{BB962C8B-B14F-4D97-AF65-F5344CB8AC3E}">
        <p14:creationId xmlns:p14="http://schemas.microsoft.com/office/powerpoint/2010/main" val="875946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esk with productivity items">
            <a:extLst>
              <a:ext uri="{FF2B5EF4-FFF2-40B4-BE49-F238E27FC236}">
                <a16:creationId xmlns:a16="http://schemas.microsoft.com/office/drawing/2014/main" id="{F5A30ABC-2031-0844-B22D-34BFBC54834F}"/>
              </a:ext>
            </a:extLst>
          </p:cNvPr>
          <p:cNvPicPr>
            <a:picLocks noChangeAspect="1"/>
          </p:cNvPicPr>
          <p:nvPr/>
        </p:nvPicPr>
        <p:blipFill rotWithShape="1">
          <a:blip r:embed="rId3">
            <a:alphaModFix amt="40000"/>
          </a:blip>
          <a:srcRect b="15730"/>
          <a:stretch/>
        </p:blipFill>
        <p:spPr>
          <a:xfrm>
            <a:off x="20" y="8822"/>
            <a:ext cx="12191980" cy="6858000"/>
          </a:xfrm>
          <a:prstGeom prst="rect">
            <a:avLst/>
          </a:prstGeom>
        </p:spPr>
      </p:pic>
      <p:sp>
        <p:nvSpPr>
          <p:cNvPr id="2" name="Title 1">
            <a:extLst>
              <a:ext uri="{FF2B5EF4-FFF2-40B4-BE49-F238E27FC236}">
                <a16:creationId xmlns:a16="http://schemas.microsoft.com/office/drawing/2014/main" id="{D4715EE6-95FA-0143-8362-D8E15B265905}"/>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Content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2839E70-E969-1443-93DD-A2CA0B7593BB}"/>
              </a:ext>
            </a:extLst>
          </p:cNvPr>
          <p:cNvSpPr>
            <a:spLocks noGrp="1"/>
          </p:cNvSpPr>
          <p:nvPr>
            <p:ph idx="1"/>
          </p:nvPr>
        </p:nvSpPr>
        <p:spPr>
          <a:xfrm>
            <a:off x="1120690" y="1591878"/>
            <a:ext cx="10515600" cy="4351338"/>
          </a:xfrm>
        </p:spPr>
        <p:txBody>
          <a:bodyPr>
            <a:normAutofit/>
          </a:bodyPr>
          <a:lstStyle/>
          <a:p>
            <a:pPr marL="601200" indent="-457200"/>
            <a:r>
              <a:rPr lang="en-US" sz="3200" dirty="0">
                <a:solidFill>
                  <a:srgbClr val="FFFFFF"/>
                </a:solidFill>
              </a:rPr>
              <a:t>Introduction</a:t>
            </a:r>
          </a:p>
          <a:p>
            <a:pPr marL="601200" indent="-457200"/>
            <a:r>
              <a:rPr lang="en-US" sz="3200" dirty="0">
                <a:solidFill>
                  <a:srgbClr val="FFFFFF"/>
                </a:solidFill>
              </a:rPr>
              <a:t>Considerations &amp; Approach taken</a:t>
            </a:r>
          </a:p>
          <a:p>
            <a:pPr marL="601200" indent="-457200"/>
            <a:r>
              <a:rPr lang="en-US" sz="3200" dirty="0">
                <a:solidFill>
                  <a:srgbClr val="FFFFFF"/>
                </a:solidFill>
              </a:rPr>
              <a:t>Data Extraction, Transformation &amp; Exploration</a:t>
            </a:r>
          </a:p>
          <a:p>
            <a:pPr marL="601200" indent="-457200"/>
            <a:r>
              <a:rPr lang="en-US" sz="3200" dirty="0">
                <a:solidFill>
                  <a:srgbClr val="FFFFFF"/>
                </a:solidFill>
              </a:rPr>
              <a:t>Modelling &amp; Evaluation</a:t>
            </a:r>
          </a:p>
          <a:p>
            <a:pPr marL="601200" indent="-457200"/>
            <a:r>
              <a:rPr lang="en-US" sz="3200" dirty="0">
                <a:solidFill>
                  <a:srgbClr val="FFFFFF"/>
                </a:solidFill>
              </a:rPr>
              <a:t>Demo</a:t>
            </a:r>
          </a:p>
          <a:p>
            <a:pPr marL="601200" indent="-457200"/>
            <a:r>
              <a:rPr lang="en-US" sz="3200" dirty="0">
                <a:solidFill>
                  <a:srgbClr val="FFFFFF"/>
                </a:solidFill>
              </a:rPr>
              <a:t>Next Steps</a:t>
            </a:r>
          </a:p>
          <a:p>
            <a:pPr marL="601200" indent="-457200"/>
            <a:r>
              <a:rPr lang="en-US" sz="3200" dirty="0">
                <a:solidFill>
                  <a:srgbClr val="FFFFFF"/>
                </a:solidFill>
              </a:rPr>
              <a:t>Internship Learning Points</a:t>
            </a:r>
          </a:p>
        </p:txBody>
      </p:sp>
      <p:sp>
        <p:nvSpPr>
          <p:cNvPr id="4" name="Slide Number Placeholder 3">
            <a:extLst>
              <a:ext uri="{FF2B5EF4-FFF2-40B4-BE49-F238E27FC236}">
                <a16:creationId xmlns:a16="http://schemas.microsoft.com/office/drawing/2014/main" id="{B7B4EF2B-6EB9-9C41-92CC-51AB018CA108}"/>
              </a:ext>
            </a:extLst>
          </p:cNvPr>
          <p:cNvSpPr>
            <a:spLocks noGrp="1"/>
          </p:cNvSpPr>
          <p:nvPr>
            <p:ph type="sldNum" sz="quarter" idx="12"/>
          </p:nvPr>
        </p:nvSpPr>
        <p:spPr/>
        <p:txBody>
          <a:bodyPr/>
          <a:lstStyle/>
          <a:p>
            <a:fld id="{3889FD00-25B0-5140-9AE5-BFC056AF466F}" type="slidenum">
              <a:rPr lang="en-US" smtClean="0"/>
              <a:t>2</a:t>
            </a:fld>
            <a:endParaRPr lang="en-US"/>
          </a:p>
        </p:txBody>
      </p:sp>
    </p:spTree>
    <p:extLst>
      <p:ext uri="{BB962C8B-B14F-4D97-AF65-F5344CB8AC3E}">
        <p14:creationId xmlns:p14="http://schemas.microsoft.com/office/powerpoint/2010/main" val="2992462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F025-7F9E-7B47-8FE7-FDFFF107D4E9}"/>
              </a:ext>
            </a:extLst>
          </p:cNvPr>
          <p:cNvSpPr>
            <a:spLocks noGrp="1"/>
          </p:cNvSpPr>
          <p:nvPr>
            <p:ph type="title"/>
          </p:nvPr>
        </p:nvSpPr>
        <p:spPr/>
        <p:txBody>
          <a:bodyPr/>
          <a:lstStyle/>
          <a:p>
            <a:r>
              <a:rPr lang="en-US" dirty="0">
                <a:solidFill>
                  <a:schemeClr val="tx1">
                    <a:lumMod val="85000"/>
                    <a:lumOff val="15000"/>
                  </a:schemeClr>
                </a:solidFill>
              </a:rPr>
              <a:t>Extracting Course content data</a:t>
            </a:r>
          </a:p>
        </p:txBody>
      </p:sp>
      <p:sp>
        <p:nvSpPr>
          <p:cNvPr id="10" name="TextBox 9">
            <a:extLst>
              <a:ext uri="{FF2B5EF4-FFF2-40B4-BE49-F238E27FC236}">
                <a16:creationId xmlns:a16="http://schemas.microsoft.com/office/drawing/2014/main" id="{D8A51C37-BEB1-AC42-9CDC-AAA1A2F11230}"/>
              </a:ext>
            </a:extLst>
          </p:cNvPr>
          <p:cNvSpPr txBox="1"/>
          <p:nvPr/>
        </p:nvSpPr>
        <p:spPr>
          <a:xfrm>
            <a:off x="838200" y="3984582"/>
            <a:ext cx="3035112" cy="830997"/>
          </a:xfrm>
          <a:prstGeom prst="rect">
            <a:avLst/>
          </a:prstGeom>
          <a:noFill/>
        </p:spPr>
        <p:txBody>
          <a:bodyPr wrap="square" rtlCol="0">
            <a:spAutoFit/>
          </a:bodyPr>
          <a:lstStyle/>
          <a:p>
            <a:pPr algn="ctr"/>
            <a:r>
              <a:rPr lang="en-US" sz="2400" b="1" dirty="0">
                <a:solidFill>
                  <a:schemeClr val="tx1">
                    <a:lumMod val="85000"/>
                    <a:lumOff val="15000"/>
                  </a:schemeClr>
                </a:solidFill>
              </a:rPr>
              <a:t>Coursera data</a:t>
            </a:r>
          </a:p>
          <a:p>
            <a:pPr algn="ctr"/>
            <a:r>
              <a:rPr lang="en-US" sz="2400" dirty="0">
                <a:solidFill>
                  <a:schemeClr val="tx1">
                    <a:lumMod val="85000"/>
                    <a:lumOff val="15000"/>
                  </a:schemeClr>
                </a:solidFill>
              </a:rPr>
              <a:t>(Kaggle dataset; CSV)</a:t>
            </a:r>
          </a:p>
        </p:txBody>
      </p:sp>
      <p:pic>
        <p:nvPicPr>
          <p:cNvPr id="20" name="Picture 19" descr="Graphical user interface&#10;&#10;Description automatically generated with low confidence">
            <a:extLst>
              <a:ext uri="{FF2B5EF4-FFF2-40B4-BE49-F238E27FC236}">
                <a16:creationId xmlns:a16="http://schemas.microsoft.com/office/drawing/2014/main" id="{FFC534BB-2C4D-0F45-B400-02D4F42639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043" y="1584002"/>
            <a:ext cx="5553041" cy="1936812"/>
          </a:xfrm>
          <a:prstGeom prst="rect">
            <a:avLst/>
          </a:prstGeom>
          <a:ln>
            <a:solidFill>
              <a:schemeClr val="tx1">
                <a:lumMod val="85000"/>
                <a:lumOff val="15000"/>
              </a:schemeClr>
            </a:solidFill>
          </a:ln>
        </p:spPr>
      </p:pic>
      <p:sp>
        <p:nvSpPr>
          <p:cNvPr id="21" name="TextBox 20">
            <a:extLst>
              <a:ext uri="{FF2B5EF4-FFF2-40B4-BE49-F238E27FC236}">
                <a16:creationId xmlns:a16="http://schemas.microsoft.com/office/drawing/2014/main" id="{372ED0F9-A55A-154D-A4F5-572EE17FBFCD}"/>
              </a:ext>
            </a:extLst>
          </p:cNvPr>
          <p:cNvSpPr txBox="1"/>
          <p:nvPr/>
        </p:nvSpPr>
        <p:spPr>
          <a:xfrm>
            <a:off x="6096000" y="3007866"/>
            <a:ext cx="5553041" cy="1200329"/>
          </a:xfrm>
          <a:prstGeom prst="rect">
            <a:avLst/>
          </a:prstGeom>
          <a:solidFill>
            <a:schemeClr val="tx1">
              <a:lumMod val="75000"/>
              <a:lumOff val="25000"/>
            </a:schemeClr>
          </a:solidFill>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marL="285750" indent="-285750">
              <a:buFont typeface="Arial" panose="020B0604020202020204" pitchFamily="34" charset="0"/>
              <a:buChar char="•"/>
              <a:defRPr>
                <a:solidFill>
                  <a:schemeClr val="bg1"/>
                </a:solidFill>
              </a:defRPr>
            </a:lvl1pPr>
          </a:lstStyle>
          <a:p>
            <a:r>
              <a:rPr lang="en-US" dirty="0"/>
              <a:t>Extract course details (‘Course Name’, ‘Description’ and ‘Skills’ data fields)</a:t>
            </a:r>
          </a:p>
          <a:p>
            <a:r>
              <a:rPr lang="en-US"/>
              <a:t>Clean </a:t>
            </a:r>
            <a:r>
              <a:rPr lang="en-US" dirty="0"/>
              <a:t>up text </a:t>
            </a:r>
            <a:r>
              <a:rPr lang="en-US"/>
              <a:t>data (</a:t>
            </a:r>
            <a:r>
              <a:rPr lang="en-US" dirty="0"/>
              <a:t>e.</a:t>
            </a:r>
            <a:r>
              <a:rPr lang="en-US"/>
              <a:t>g.</a:t>
            </a:r>
            <a:r>
              <a:rPr lang="en-US" dirty="0"/>
              <a:t> remove non-words)</a:t>
            </a:r>
          </a:p>
          <a:p>
            <a:r>
              <a:rPr lang="en-US" dirty="0"/>
              <a:t>Saved into data frame</a:t>
            </a:r>
          </a:p>
        </p:txBody>
      </p:sp>
      <p:cxnSp>
        <p:nvCxnSpPr>
          <p:cNvPr id="22" name="Elbow Connector 21">
            <a:extLst>
              <a:ext uri="{FF2B5EF4-FFF2-40B4-BE49-F238E27FC236}">
                <a16:creationId xmlns:a16="http://schemas.microsoft.com/office/drawing/2014/main" id="{4F8113F7-F7D0-A94B-9977-E650159D2218}"/>
              </a:ext>
            </a:extLst>
          </p:cNvPr>
          <p:cNvCxnSpPr>
            <a:cxnSpLocks/>
          </p:cNvCxnSpPr>
          <p:nvPr/>
        </p:nvCxnSpPr>
        <p:spPr>
          <a:xfrm rot="16200000" flipH="1">
            <a:off x="4747074" y="3733123"/>
            <a:ext cx="805912" cy="502918"/>
          </a:xfrm>
          <a:prstGeom prst="bentConnector3">
            <a:avLst>
              <a:gd name="adj1" fmla="val 50000"/>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3A9BE3E2-1679-0B4A-AED7-42730899EAB1}"/>
              </a:ext>
            </a:extLst>
          </p:cNvPr>
          <p:cNvCxnSpPr>
            <a:cxnSpLocks/>
          </p:cNvCxnSpPr>
          <p:nvPr/>
        </p:nvCxnSpPr>
        <p:spPr>
          <a:xfrm>
            <a:off x="2514600" y="1523191"/>
            <a:ext cx="0" cy="41628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4" name="Picture 23" descr="Text&#10;&#10;Description automatically generated">
            <a:extLst>
              <a:ext uri="{FF2B5EF4-FFF2-40B4-BE49-F238E27FC236}">
                <a16:creationId xmlns:a16="http://schemas.microsoft.com/office/drawing/2014/main" id="{5223A2A0-9CD2-8247-87D3-007FB76856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9756"/>
          <a:stretch/>
        </p:blipFill>
        <p:spPr>
          <a:xfrm>
            <a:off x="4544785" y="4488040"/>
            <a:ext cx="4599215" cy="2118995"/>
          </a:xfrm>
          <a:prstGeom prst="rect">
            <a:avLst/>
          </a:prstGeom>
        </p:spPr>
      </p:pic>
      <p:cxnSp>
        <p:nvCxnSpPr>
          <p:cNvPr id="28" name="Straight Arrow Connector 27">
            <a:extLst>
              <a:ext uri="{FF2B5EF4-FFF2-40B4-BE49-F238E27FC236}">
                <a16:creationId xmlns:a16="http://schemas.microsoft.com/office/drawing/2014/main" id="{82F1AACF-1590-6648-997D-8C40A89D4763}"/>
              </a:ext>
            </a:extLst>
          </p:cNvPr>
          <p:cNvCxnSpPr/>
          <p:nvPr/>
        </p:nvCxnSpPr>
        <p:spPr>
          <a:xfrm>
            <a:off x="9258300" y="5682343"/>
            <a:ext cx="636815"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0" name="TextBox 29">
            <a:extLst>
              <a:ext uri="{FF2B5EF4-FFF2-40B4-BE49-F238E27FC236}">
                <a16:creationId xmlns:a16="http://schemas.microsoft.com/office/drawing/2014/main" id="{8BA391EE-5EC3-E64F-8C7A-C1B7BA59138E}"/>
              </a:ext>
            </a:extLst>
          </p:cNvPr>
          <p:cNvSpPr txBox="1"/>
          <p:nvPr/>
        </p:nvSpPr>
        <p:spPr>
          <a:xfrm>
            <a:off x="9895115" y="5525374"/>
            <a:ext cx="2106385" cy="646331"/>
          </a:xfrm>
          <a:prstGeom prst="rect">
            <a:avLst/>
          </a:prstGeom>
          <a:noFill/>
        </p:spPr>
        <p:txBody>
          <a:bodyPr wrap="square" rtlCol="0">
            <a:spAutoFit/>
          </a:bodyPr>
          <a:lstStyle/>
          <a:p>
            <a:r>
              <a:rPr lang="en-US" dirty="0">
                <a:solidFill>
                  <a:schemeClr val="tx1">
                    <a:lumMod val="85000"/>
                    <a:lumOff val="15000"/>
                  </a:schemeClr>
                </a:solidFill>
              </a:rPr>
              <a:t>Use: Recommender model</a:t>
            </a:r>
          </a:p>
        </p:txBody>
      </p:sp>
      <p:sp>
        <p:nvSpPr>
          <p:cNvPr id="3" name="Slide Number Placeholder 2">
            <a:extLst>
              <a:ext uri="{FF2B5EF4-FFF2-40B4-BE49-F238E27FC236}">
                <a16:creationId xmlns:a16="http://schemas.microsoft.com/office/drawing/2014/main" id="{4EBA6CB6-EF81-FB4F-A326-5F7A8D793EF4}"/>
              </a:ext>
            </a:extLst>
          </p:cNvPr>
          <p:cNvSpPr>
            <a:spLocks noGrp="1"/>
          </p:cNvSpPr>
          <p:nvPr>
            <p:ph type="sldNum" sz="quarter" idx="12"/>
          </p:nvPr>
        </p:nvSpPr>
        <p:spPr/>
        <p:txBody>
          <a:bodyPr/>
          <a:lstStyle/>
          <a:p>
            <a:fld id="{3889FD00-25B0-5140-9AE5-BFC056AF466F}" type="slidenum">
              <a:rPr lang="en-US" smtClean="0"/>
              <a:t>20</a:t>
            </a:fld>
            <a:endParaRPr lang="en-US"/>
          </a:p>
        </p:txBody>
      </p:sp>
    </p:spTree>
    <p:extLst>
      <p:ext uri="{BB962C8B-B14F-4D97-AF65-F5344CB8AC3E}">
        <p14:creationId xmlns:p14="http://schemas.microsoft.com/office/powerpoint/2010/main" val="307557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0092AE-1B68-A142-A24F-BA7E8572F1BD}"/>
              </a:ext>
            </a:extLst>
          </p:cNvPr>
          <p:cNvSpPr>
            <a:spLocks noGrp="1"/>
          </p:cNvSpPr>
          <p:nvPr>
            <p:ph type="sldNum" sz="quarter" idx="12"/>
          </p:nvPr>
        </p:nvSpPr>
        <p:spPr>
          <a:xfrm>
            <a:off x="10804183" y="6380480"/>
            <a:ext cx="624883" cy="347866"/>
          </a:xfrm>
        </p:spPr>
        <p:txBody>
          <a:bodyPr/>
          <a:lstStyle/>
          <a:p>
            <a:fld id="{3B5F9310-13D8-1B4A-99BD-0CC388CA0718}" type="slidenum">
              <a:rPr lang="en-US" sz="1400" smtClean="0"/>
              <a:t>21</a:t>
            </a:fld>
            <a:endParaRPr lang="en-US" sz="1400" dirty="0"/>
          </a:p>
        </p:txBody>
      </p:sp>
      <p:pic>
        <p:nvPicPr>
          <p:cNvPr id="57" name="Picture 56">
            <a:extLst>
              <a:ext uri="{FF2B5EF4-FFF2-40B4-BE49-F238E27FC236}">
                <a16:creationId xmlns:a16="http://schemas.microsoft.com/office/drawing/2014/main" id="{3785615A-BAC6-1648-8E3E-D89008CEEED9}"/>
              </a:ext>
            </a:extLst>
          </p:cNvPr>
          <p:cNvPicPr>
            <a:picLocks noChangeAspect="1"/>
          </p:cNvPicPr>
          <p:nvPr/>
        </p:nvPicPr>
        <p:blipFill rotWithShape="1">
          <a:blip r:embed="rId3"/>
          <a:srcRect l="-382" t="1784" r="2" b="-2227"/>
          <a:stretch/>
        </p:blipFill>
        <p:spPr>
          <a:xfrm>
            <a:off x="929683" y="638224"/>
            <a:ext cx="10499383" cy="5581552"/>
          </a:xfrm>
          <a:prstGeom prst="rect">
            <a:avLst/>
          </a:prstGeom>
          <a:solidFill>
            <a:schemeClr val="bg1"/>
          </a:solidFill>
          <a:ln>
            <a:solidFill>
              <a:schemeClr val="tx2"/>
            </a:solidFill>
          </a:ln>
        </p:spPr>
      </p:pic>
      <p:sp>
        <p:nvSpPr>
          <p:cNvPr id="28" name="Oval 27">
            <a:extLst>
              <a:ext uri="{FF2B5EF4-FFF2-40B4-BE49-F238E27FC236}">
                <a16:creationId xmlns:a16="http://schemas.microsoft.com/office/drawing/2014/main" id="{6FB06AB7-D12E-584E-B320-C33E46384E7C}"/>
              </a:ext>
            </a:extLst>
          </p:cNvPr>
          <p:cNvSpPr/>
          <p:nvPr/>
        </p:nvSpPr>
        <p:spPr>
          <a:xfrm>
            <a:off x="1651914" y="4574499"/>
            <a:ext cx="1799946" cy="988093"/>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56" name="Oval 55">
            <a:extLst>
              <a:ext uri="{FF2B5EF4-FFF2-40B4-BE49-F238E27FC236}">
                <a16:creationId xmlns:a16="http://schemas.microsoft.com/office/drawing/2014/main" id="{C2DB3ED9-DDCD-8E49-B171-334F5F19B9CA}"/>
              </a:ext>
            </a:extLst>
          </p:cNvPr>
          <p:cNvSpPr/>
          <p:nvPr/>
        </p:nvSpPr>
        <p:spPr>
          <a:xfrm>
            <a:off x="6563350" y="3863340"/>
            <a:ext cx="1799946" cy="1188326"/>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59" name="Oval 58">
            <a:extLst>
              <a:ext uri="{FF2B5EF4-FFF2-40B4-BE49-F238E27FC236}">
                <a16:creationId xmlns:a16="http://schemas.microsoft.com/office/drawing/2014/main" id="{A824A7E4-7FFA-2747-B91C-E1162F8A92FC}"/>
              </a:ext>
            </a:extLst>
          </p:cNvPr>
          <p:cNvSpPr/>
          <p:nvPr/>
        </p:nvSpPr>
        <p:spPr>
          <a:xfrm>
            <a:off x="6540490" y="5008641"/>
            <a:ext cx="1799946" cy="1256855"/>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62" name="TextBox 61">
            <a:extLst>
              <a:ext uri="{FF2B5EF4-FFF2-40B4-BE49-F238E27FC236}">
                <a16:creationId xmlns:a16="http://schemas.microsoft.com/office/drawing/2014/main" id="{E01BA261-D011-1746-BB2E-26130FB7DCEF}"/>
              </a:ext>
            </a:extLst>
          </p:cNvPr>
          <p:cNvSpPr txBox="1"/>
          <p:nvPr/>
        </p:nvSpPr>
        <p:spPr>
          <a:xfrm>
            <a:off x="8386156" y="4813082"/>
            <a:ext cx="2187966" cy="646331"/>
          </a:xfrm>
          <a:prstGeom prst="rect">
            <a:avLst/>
          </a:prstGeom>
          <a:solidFill>
            <a:srgbClr val="000000">
              <a:alpha val="80000"/>
            </a:srgbClr>
          </a:solidFill>
        </p:spPr>
        <p:style>
          <a:lnRef idx="2">
            <a:schemeClr val="dk1">
              <a:shade val="50000"/>
            </a:schemeClr>
          </a:lnRef>
          <a:fillRef idx="1">
            <a:schemeClr val="dk1"/>
          </a:fillRef>
          <a:effectRef idx="0">
            <a:schemeClr val="dk1"/>
          </a:effectRef>
          <a:fontRef idx="minor">
            <a:schemeClr val="lt1"/>
          </a:fontRef>
        </p:style>
        <p:txBody>
          <a:bodyPr wrap="square" lIns="251999">
            <a:spAutoFit/>
          </a:bodyPr>
          <a:lstStyle/>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rPr>
              <a:t>Extracted course data</a:t>
            </a:r>
          </a:p>
        </p:txBody>
      </p:sp>
      <p:sp>
        <p:nvSpPr>
          <p:cNvPr id="31" name="Rectangle 30">
            <a:extLst>
              <a:ext uri="{FF2B5EF4-FFF2-40B4-BE49-F238E27FC236}">
                <a16:creationId xmlns:a16="http://schemas.microsoft.com/office/drawing/2014/main" id="{45AED4CE-771E-4C44-A2CB-14C84F8F9229}"/>
              </a:ext>
            </a:extLst>
          </p:cNvPr>
          <p:cNvSpPr/>
          <p:nvPr/>
        </p:nvSpPr>
        <p:spPr>
          <a:xfrm>
            <a:off x="964662" y="1556271"/>
            <a:ext cx="10429424" cy="21945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1C79DAE-F110-A34A-B1E5-CCD44702402B}"/>
              </a:ext>
            </a:extLst>
          </p:cNvPr>
          <p:cNvSpPr txBox="1"/>
          <p:nvPr/>
        </p:nvSpPr>
        <p:spPr>
          <a:xfrm>
            <a:off x="1290765" y="3490465"/>
            <a:ext cx="2187966" cy="923330"/>
          </a:xfrm>
          <a:prstGeom prst="rect">
            <a:avLst/>
          </a:prstGeom>
          <a:solidFill>
            <a:srgbClr val="000000">
              <a:alpha val="80000"/>
            </a:srgbClr>
          </a:solidFill>
        </p:spPr>
        <p:style>
          <a:lnRef idx="2">
            <a:schemeClr val="dk1">
              <a:shade val="50000"/>
            </a:schemeClr>
          </a:lnRef>
          <a:fillRef idx="1">
            <a:schemeClr val="dk1"/>
          </a:fillRef>
          <a:effectRef idx="0">
            <a:schemeClr val="dk1"/>
          </a:effectRef>
          <a:fontRef idx="minor">
            <a:schemeClr val="lt1"/>
          </a:fontRef>
        </p:style>
        <p:txBody>
          <a:bodyPr wrap="square" lIns="251999">
            <a:spAutoFit/>
          </a:bodyPr>
          <a:lstStyle/>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rPr>
              <a:t>Extracted competency framework data</a:t>
            </a:r>
          </a:p>
        </p:txBody>
      </p:sp>
      <p:sp>
        <p:nvSpPr>
          <p:cNvPr id="61" name="TextBox 60">
            <a:extLst>
              <a:ext uri="{FF2B5EF4-FFF2-40B4-BE49-F238E27FC236}">
                <a16:creationId xmlns:a16="http://schemas.microsoft.com/office/drawing/2014/main" id="{02288361-F616-334E-BD45-B1EE2C656EE3}"/>
              </a:ext>
            </a:extLst>
          </p:cNvPr>
          <p:cNvSpPr txBox="1"/>
          <p:nvPr/>
        </p:nvSpPr>
        <p:spPr>
          <a:xfrm>
            <a:off x="7775123" y="3118734"/>
            <a:ext cx="2187966" cy="646331"/>
          </a:xfrm>
          <a:prstGeom prst="rect">
            <a:avLst/>
          </a:prstGeom>
          <a:solidFill>
            <a:srgbClr val="000000">
              <a:alpha val="80000"/>
            </a:srgbClr>
          </a:solidFill>
        </p:spPr>
        <p:style>
          <a:lnRef idx="2">
            <a:schemeClr val="dk1">
              <a:shade val="50000"/>
            </a:schemeClr>
          </a:lnRef>
          <a:fillRef idx="1">
            <a:schemeClr val="dk1"/>
          </a:fillRef>
          <a:effectRef idx="0">
            <a:schemeClr val="dk1"/>
          </a:effectRef>
          <a:fontRef idx="minor">
            <a:schemeClr val="lt1"/>
          </a:fontRef>
        </p:style>
        <p:txBody>
          <a:bodyPr wrap="square" lIns="251999">
            <a:spAutoFit/>
          </a:bodyPr>
          <a:lstStyle/>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rPr>
              <a:t>Extracted proficiency data</a:t>
            </a:r>
          </a:p>
        </p:txBody>
      </p:sp>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930A3A91-887C-3B45-B829-460D509B92C1}"/>
                  </a:ext>
                </a:extLst>
              </p14:cNvPr>
              <p14:cNvContentPartPr/>
              <p14:nvPr/>
            </p14:nvContentPartPr>
            <p14:xfrm>
              <a:off x="7338802" y="3534471"/>
              <a:ext cx="318600" cy="432720"/>
            </p14:xfrm>
          </p:contentPart>
        </mc:Choice>
        <mc:Fallback xmlns="">
          <p:pic>
            <p:nvPicPr>
              <p:cNvPr id="33" name="Ink 32">
                <a:extLst>
                  <a:ext uri="{FF2B5EF4-FFF2-40B4-BE49-F238E27FC236}">
                    <a16:creationId xmlns:a16="http://schemas.microsoft.com/office/drawing/2014/main" id="{930A3A91-887C-3B45-B829-460D509B92C1}"/>
                  </a:ext>
                </a:extLst>
              </p:cNvPr>
              <p:cNvPicPr/>
              <p:nvPr/>
            </p:nvPicPr>
            <p:blipFill>
              <a:blip r:embed="rId5"/>
              <a:stretch>
                <a:fillRect/>
              </a:stretch>
            </p:blipFill>
            <p:spPr>
              <a:xfrm>
                <a:off x="7329802" y="3525471"/>
                <a:ext cx="33624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4" name="Ink 63">
                <a:extLst>
                  <a:ext uri="{FF2B5EF4-FFF2-40B4-BE49-F238E27FC236}">
                    <a16:creationId xmlns:a16="http://schemas.microsoft.com/office/drawing/2014/main" id="{C3C0CB61-5518-E041-97FF-3AB0DF1A51D0}"/>
                  </a:ext>
                </a:extLst>
              </p14:cNvPr>
              <p14:cNvContentPartPr/>
              <p14:nvPr/>
            </p14:nvContentPartPr>
            <p14:xfrm>
              <a:off x="7990402" y="5048631"/>
              <a:ext cx="333360" cy="210600"/>
            </p14:xfrm>
          </p:contentPart>
        </mc:Choice>
        <mc:Fallback xmlns="">
          <p:pic>
            <p:nvPicPr>
              <p:cNvPr id="64" name="Ink 63">
                <a:extLst>
                  <a:ext uri="{FF2B5EF4-FFF2-40B4-BE49-F238E27FC236}">
                    <a16:creationId xmlns:a16="http://schemas.microsoft.com/office/drawing/2014/main" id="{C3C0CB61-5518-E041-97FF-3AB0DF1A51D0}"/>
                  </a:ext>
                </a:extLst>
              </p:cNvPr>
              <p:cNvPicPr/>
              <p:nvPr/>
            </p:nvPicPr>
            <p:blipFill>
              <a:blip r:embed="rId7"/>
              <a:stretch>
                <a:fillRect/>
              </a:stretch>
            </p:blipFill>
            <p:spPr>
              <a:xfrm>
                <a:off x="7981762" y="5039631"/>
                <a:ext cx="351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5" name="Ink 64">
                <a:extLst>
                  <a:ext uri="{FF2B5EF4-FFF2-40B4-BE49-F238E27FC236}">
                    <a16:creationId xmlns:a16="http://schemas.microsoft.com/office/drawing/2014/main" id="{5CAF1DC3-E6B3-524F-837A-DDFBF4EF7082}"/>
                  </a:ext>
                </a:extLst>
              </p14:cNvPr>
              <p14:cNvContentPartPr/>
              <p14:nvPr/>
            </p14:nvContentPartPr>
            <p14:xfrm>
              <a:off x="1767100" y="4450212"/>
              <a:ext cx="189720" cy="393840"/>
            </p14:xfrm>
          </p:contentPart>
        </mc:Choice>
        <mc:Fallback xmlns="">
          <p:pic>
            <p:nvPicPr>
              <p:cNvPr id="65" name="Ink 64">
                <a:extLst>
                  <a:ext uri="{FF2B5EF4-FFF2-40B4-BE49-F238E27FC236}">
                    <a16:creationId xmlns:a16="http://schemas.microsoft.com/office/drawing/2014/main" id="{5CAF1DC3-E6B3-524F-837A-DDFBF4EF7082}"/>
                  </a:ext>
                </a:extLst>
              </p:cNvPr>
              <p:cNvPicPr/>
              <p:nvPr/>
            </p:nvPicPr>
            <p:blipFill>
              <a:blip r:embed="rId9"/>
              <a:stretch>
                <a:fillRect/>
              </a:stretch>
            </p:blipFill>
            <p:spPr>
              <a:xfrm>
                <a:off x="1758100" y="4441212"/>
                <a:ext cx="207360" cy="411480"/>
              </a:xfrm>
              <a:prstGeom prst="rect">
                <a:avLst/>
              </a:prstGeom>
            </p:spPr>
          </p:pic>
        </mc:Fallback>
      </mc:AlternateContent>
    </p:spTree>
    <p:extLst>
      <p:ext uri="{BB962C8B-B14F-4D97-AF65-F5344CB8AC3E}">
        <p14:creationId xmlns:p14="http://schemas.microsoft.com/office/powerpoint/2010/main" val="553482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9D32-1665-0848-8255-0FFB97C1C4D5}"/>
              </a:ext>
            </a:extLst>
          </p:cNvPr>
          <p:cNvSpPr>
            <a:spLocks noGrp="1"/>
          </p:cNvSpPr>
          <p:nvPr>
            <p:ph type="title"/>
          </p:nvPr>
        </p:nvSpPr>
        <p:spPr>
          <a:xfrm>
            <a:off x="838200" y="365126"/>
            <a:ext cx="10515600" cy="369332"/>
          </a:xfrm>
        </p:spPr>
        <p:txBody>
          <a:bodyPr>
            <a:noAutofit/>
          </a:bodyPr>
          <a:lstStyle/>
          <a:p>
            <a:r>
              <a:rPr lang="en-US" dirty="0">
                <a:solidFill>
                  <a:schemeClr val="tx1">
                    <a:lumMod val="85000"/>
                    <a:lumOff val="15000"/>
                  </a:schemeClr>
                </a:solidFill>
              </a:rPr>
              <a:t>Exploratory Data Analysis</a:t>
            </a:r>
          </a:p>
        </p:txBody>
      </p:sp>
      <p:pic>
        <p:nvPicPr>
          <p:cNvPr id="5" name="Content Placeholder 4" descr="Chart, bar chart&#10;&#10;Description automatically generated">
            <a:extLst>
              <a:ext uri="{FF2B5EF4-FFF2-40B4-BE49-F238E27FC236}">
                <a16:creationId xmlns:a16="http://schemas.microsoft.com/office/drawing/2014/main" id="{37EE06E6-3ED1-654A-9855-F6DAD222A8D7}"/>
              </a:ext>
            </a:extLst>
          </p:cNvPr>
          <p:cNvPicPr>
            <a:picLocks noGrp="1" noChangeAspect="1"/>
          </p:cNvPicPr>
          <p:nvPr>
            <p:ph idx="1"/>
          </p:nvPr>
        </p:nvPicPr>
        <p:blipFill>
          <a:blip r:embed="rId3"/>
          <a:stretch>
            <a:fillRect/>
          </a:stretch>
        </p:blipFill>
        <p:spPr>
          <a:xfrm>
            <a:off x="5703114" y="3667240"/>
            <a:ext cx="5152186" cy="3118831"/>
          </a:xfrm>
          <a:effectLst>
            <a:outerShdw blurRad="63500" sx="102000" sy="102000" algn="ctr" rotWithShape="0">
              <a:prstClr val="black">
                <a:alpha val="40000"/>
              </a:prstClr>
            </a:outerShdw>
          </a:effectLst>
        </p:spPr>
      </p:pic>
      <p:pic>
        <p:nvPicPr>
          <p:cNvPr id="7" name="Picture 6" descr="Graphical user interface, application&#10;&#10;Description automatically generated">
            <a:extLst>
              <a:ext uri="{FF2B5EF4-FFF2-40B4-BE49-F238E27FC236}">
                <a16:creationId xmlns:a16="http://schemas.microsoft.com/office/drawing/2014/main" id="{6CE1B211-4581-6844-9C8B-57008B192BC3}"/>
              </a:ext>
            </a:extLst>
          </p:cNvPr>
          <p:cNvPicPr>
            <a:picLocks noChangeAspect="1"/>
          </p:cNvPicPr>
          <p:nvPr/>
        </p:nvPicPr>
        <p:blipFill>
          <a:blip r:embed="rId4"/>
          <a:stretch>
            <a:fillRect/>
          </a:stretch>
        </p:blipFill>
        <p:spPr>
          <a:xfrm>
            <a:off x="385864" y="3667240"/>
            <a:ext cx="5166038" cy="3118831"/>
          </a:xfrm>
          <a:prstGeom prst="rect">
            <a:avLst/>
          </a:prstGeom>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D733C12A-699D-E74E-81B3-222041844170}"/>
              </a:ext>
            </a:extLst>
          </p:cNvPr>
          <p:cNvSpPr txBox="1"/>
          <p:nvPr/>
        </p:nvSpPr>
        <p:spPr>
          <a:xfrm>
            <a:off x="572945" y="3286864"/>
            <a:ext cx="8741176" cy="369332"/>
          </a:xfrm>
          <a:prstGeom prst="rect">
            <a:avLst/>
          </a:prstGeom>
          <a:noFill/>
        </p:spPr>
        <p:txBody>
          <a:bodyPr wrap="square" rtlCol="0">
            <a:spAutoFit/>
          </a:bodyPr>
          <a:lstStyle/>
          <a:p>
            <a:r>
              <a:rPr lang="en-US" dirty="0">
                <a:solidFill>
                  <a:schemeClr val="tx1">
                    <a:lumMod val="85000"/>
                    <a:lumOff val="15000"/>
                  </a:schemeClr>
                </a:solidFill>
              </a:rPr>
              <a:t>Built Dashboards for a visual representation of the competencies tagged to each job title</a:t>
            </a:r>
          </a:p>
        </p:txBody>
      </p:sp>
      <p:pic>
        <p:nvPicPr>
          <p:cNvPr id="6" name="Picture 5" descr="Graphical user interface, text, application, email&#10;&#10;Description automatically generated">
            <a:extLst>
              <a:ext uri="{FF2B5EF4-FFF2-40B4-BE49-F238E27FC236}">
                <a16:creationId xmlns:a16="http://schemas.microsoft.com/office/drawing/2014/main" id="{AB682706-B7C4-7E43-BDBD-81E62591DC8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147"/>
          <a:stretch/>
        </p:blipFill>
        <p:spPr>
          <a:xfrm>
            <a:off x="385864" y="1430132"/>
            <a:ext cx="5227564" cy="1760629"/>
          </a:xfrm>
          <a:prstGeom prst="rect">
            <a:avLst/>
          </a:prstGeom>
          <a:ln>
            <a:solidFill>
              <a:schemeClr val="tx1">
                <a:lumMod val="85000"/>
                <a:lumOff val="15000"/>
              </a:schemeClr>
            </a:solidFill>
          </a:ln>
          <a:effectLst>
            <a:outerShdw blurRad="63500" sx="102000" sy="102000" algn="ctr" rotWithShape="0">
              <a:srgbClr val="000000">
                <a:alpha val="40000"/>
              </a:srgbClr>
            </a:outerShdw>
          </a:effectLst>
        </p:spPr>
      </p:pic>
      <p:sp>
        <p:nvSpPr>
          <p:cNvPr id="3" name="Pentagon 2">
            <a:extLst>
              <a:ext uri="{FF2B5EF4-FFF2-40B4-BE49-F238E27FC236}">
                <a16:creationId xmlns:a16="http://schemas.microsoft.com/office/drawing/2014/main" id="{2875AE0E-75E6-AB4A-A84C-028CCB54DE51}"/>
              </a:ext>
            </a:extLst>
          </p:cNvPr>
          <p:cNvSpPr/>
          <p:nvPr/>
        </p:nvSpPr>
        <p:spPr>
          <a:xfrm>
            <a:off x="1900692" y="4129091"/>
            <a:ext cx="4739408" cy="1983408"/>
          </a:xfrm>
          <a:prstGeom prst="homePlate">
            <a:avLst>
              <a:gd name="adj" fmla="val 48616"/>
            </a:avLst>
          </a:prstGeom>
          <a:solidFill>
            <a:schemeClr val="tx1">
              <a:lumMod val="95000"/>
              <a:lumOff val="5000"/>
              <a:alpha val="80000"/>
            </a:schemeClr>
          </a:solidFill>
        </p:spPr>
        <p:style>
          <a:lnRef idx="2">
            <a:schemeClr val="dk1">
              <a:shade val="50000"/>
            </a:schemeClr>
          </a:lnRef>
          <a:fillRef idx="1">
            <a:schemeClr val="dk1"/>
          </a:fillRef>
          <a:effectRef idx="0">
            <a:schemeClr val="dk1"/>
          </a:effectRef>
          <a:fontRef idx="minor">
            <a:schemeClr val="lt1"/>
          </a:fontRef>
        </p:style>
        <p:txBody>
          <a:bodyPr wrap="square" lIns="251999">
            <a:spAutoFit/>
          </a:bodyPr>
          <a:lstStyle/>
          <a:p>
            <a:r>
              <a:rPr lang="en-US" sz="2000" dirty="0">
                <a:solidFill>
                  <a:schemeClr val="bg1"/>
                </a:solidFill>
              </a:rPr>
              <a:t>On average:</a:t>
            </a:r>
          </a:p>
          <a:p>
            <a:r>
              <a:rPr lang="en-US" sz="2000" dirty="0">
                <a:solidFill>
                  <a:schemeClr val="bg1"/>
                </a:solidFill>
              </a:rPr>
              <a:t> ‘Data and AI’ type jobs have 24 core competencies while</a:t>
            </a:r>
          </a:p>
          <a:p>
            <a:r>
              <a:rPr lang="en-US" sz="2000" dirty="0">
                <a:solidFill>
                  <a:schemeClr val="bg1"/>
                </a:solidFill>
              </a:rPr>
              <a:t>‘Software and Applications’ jobs have 29</a:t>
            </a:r>
          </a:p>
        </p:txBody>
      </p:sp>
      <p:sp>
        <p:nvSpPr>
          <p:cNvPr id="10" name="Pentagon 9">
            <a:extLst>
              <a:ext uri="{FF2B5EF4-FFF2-40B4-BE49-F238E27FC236}">
                <a16:creationId xmlns:a16="http://schemas.microsoft.com/office/drawing/2014/main" id="{43566ACB-E701-D24E-A36A-86D243560D0B}"/>
              </a:ext>
            </a:extLst>
          </p:cNvPr>
          <p:cNvSpPr/>
          <p:nvPr/>
        </p:nvSpPr>
        <p:spPr>
          <a:xfrm flipH="1">
            <a:off x="4959303" y="1707614"/>
            <a:ext cx="4737537" cy="1015663"/>
          </a:xfrm>
          <a:prstGeom prst="homePlate">
            <a:avLst>
              <a:gd name="adj" fmla="val 48616"/>
            </a:avLst>
          </a:prstGeom>
          <a:solidFill>
            <a:schemeClr val="tx1">
              <a:lumMod val="95000"/>
              <a:lumOff val="5000"/>
              <a:alpha val="80000"/>
            </a:schemeClr>
          </a:solidFill>
        </p:spPr>
        <p:style>
          <a:lnRef idx="2">
            <a:schemeClr val="dk1">
              <a:shade val="50000"/>
            </a:schemeClr>
          </a:lnRef>
          <a:fillRef idx="1">
            <a:schemeClr val="dk1"/>
          </a:fillRef>
          <a:effectRef idx="0">
            <a:schemeClr val="dk1"/>
          </a:effectRef>
          <a:fontRef idx="minor">
            <a:schemeClr val="lt1"/>
          </a:fontRef>
        </p:style>
        <p:txBody>
          <a:bodyPr wrap="square" lIns="251999">
            <a:spAutoFit/>
          </a:bodyPr>
          <a:lstStyle/>
          <a:p>
            <a:r>
              <a:rPr lang="en-US" sz="2000" dirty="0" err="1">
                <a:solidFill>
                  <a:schemeClr val="bg1"/>
                </a:solidFill>
              </a:rPr>
              <a:t>Wordcloud</a:t>
            </a:r>
            <a:r>
              <a:rPr lang="en-US" sz="2000" dirty="0">
                <a:solidFill>
                  <a:schemeClr val="bg1"/>
                </a:solidFill>
              </a:rPr>
              <a:t> shows that most of the MOOC on Coursera are targeted at tech skills</a:t>
            </a:r>
          </a:p>
        </p:txBody>
      </p:sp>
      <p:sp>
        <p:nvSpPr>
          <p:cNvPr id="11" name="TextBox 10">
            <a:extLst>
              <a:ext uri="{FF2B5EF4-FFF2-40B4-BE49-F238E27FC236}">
                <a16:creationId xmlns:a16="http://schemas.microsoft.com/office/drawing/2014/main" id="{19D1650C-D7E5-BA4E-A8B6-A070F85889C0}"/>
              </a:ext>
            </a:extLst>
          </p:cNvPr>
          <p:cNvSpPr txBox="1"/>
          <p:nvPr/>
        </p:nvSpPr>
        <p:spPr>
          <a:xfrm>
            <a:off x="569039" y="1004856"/>
            <a:ext cx="6098874" cy="369332"/>
          </a:xfrm>
          <a:prstGeom prst="rect">
            <a:avLst/>
          </a:prstGeom>
          <a:noFill/>
        </p:spPr>
        <p:txBody>
          <a:bodyPr wrap="square">
            <a:spAutoFit/>
          </a:bodyPr>
          <a:lstStyle/>
          <a:p>
            <a:r>
              <a:rPr lang="en-US" sz="1800" dirty="0">
                <a:solidFill>
                  <a:schemeClr val="tx1">
                    <a:lumMod val="85000"/>
                    <a:lumOff val="15000"/>
                  </a:schemeClr>
                </a:solidFill>
              </a:rPr>
              <a:t>Generated </a:t>
            </a:r>
            <a:r>
              <a:rPr lang="en-US" sz="1800" dirty="0" err="1">
                <a:solidFill>
                  <a:schemeClr val="tx1">
                    <a:lumMod val="85000"/>
                    <a:lumOff val="15000"/>
                  </a:schemeClr>
                </a:solidFill>
              </a:rPr>
              <a:t>Wordcloud</a:t>
            </a:r>
            <a:r>
              <a:rPr lang="en-US" sz="1800" dirty="0">
                <a:solidFill>
                  <a:schemeClr val="tx1">
                    <a:lumMod val="85000"/>
                    <a:lumOff val="15000"/>
                  </a:schemeClr>
                </a:solidFill>
              </a:rPr>
              <a:t> from course description</a:t>
            </a:r>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1317C832-EBAF-9F40-885B-D440D59396AD}"/>
              </a:ext>
            </a:extLst>
          </p:cNvPr>
          <p:cNvSpPr>
            <a:spLocks noGrp="1"/>
          </p:cNvSpPr>
          <p:nvPr>
            <p:ph type="sldNum" sz="quarter" idx="12"/>
          </p:nvPr>
        </p:nvSpPr>
        <p:spPr/>
        <p:txBody>
          <a:bodyPr/>
          <a:lstStyle/>
          <a:p>
            <a:fld id="{3889FD00-25B0-5140-9AE5-BFC056AF466F}" type="slidenum">
              <a:rPr lang="en-US" smtClean="0"/>
              <a:t>22</a:t>
            </a:fld>
            <a:endParaRPr lang="en-US"/>
          </a:p>
        </p:txBody>
      </p:sp>
    </p:spTree>
    <p:extLst>
      <p:ext uri="{BB962C8B-B14F-4D97-AF65-F5344CB8AC3E}">
        <p14:creationId xmlns:p14="http://schemas.microsoft.com/office/powerpoint/2010/main" val="342596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Your Complete Guide to Getting Great Recommendation Letters for College –  Niche Blog">
            <a:extLst>
              <a:ext uri="{FF2B5EF4-FFF2-40B4-BE49-F238E27FC236}">
                <a16:creationId xmlns:a16="http://schemas.microsoft.com/office/drawing/2014/main" id="{5638C3B5-6DB6-D14B-8E1C-78C78479A1C0}"/>
              </a:ext>
            </a:extLst>
          </p:cNvPr>
          <p:cNvPicPr>
            <a:picLocks noChangeAspect="1" noChangeArrowheads="1"/>
          </p:cNvPicPr>
          <p:nvPr/>
        </p:nvPicPr>
        <p:blipFill rotWithShape="1">
          <a:blip r:embed="rId3">
            <a:alphaModFix amt="30000"/>
            <a:extLst>
              <a:ext uri="{28A0092B-C50C-407E-A947-70E740481C1C}">
                <a14:useLocalDpi xmlns:a14="http://schemas.microsoft.com/office/drawing/2010/main" val="0"/>
              </a:ext>
            </a:extLst>
          </a:blip>
          <a:srcRect l="4009" r="3101"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125DCB3-44EE-C546-AA1A-3706D433DED7}"/>
              </a:ext>
            </a:extLst>
          </p:cNvPr>
          <p:cNvSpPr>
            <a:spLocks noGrp="1"/>
          </p:cNvSpPr>
          <p:nvPr>
            <p:ph type="title"/>
          </p:nvPr>
        </p:nvSpPr>
        <p:spPr>
          <a:xfrm>
            <a:off x="1758865" y="1750478"/>
            <a:ext cx="9144000" cy="2900518"/>
          </a:xfrm>
        </p:spPr>
        <p:txBody>
          <a:bodyPr vert="horz" lIns="91440" tIns="45720" rIns="91440" bIns="45720" rtlCol="0" anchor="b">
            <a:normAutofit/>
          </a:bodyPr>
          <a:lstStyle/>
          <a:p>
            <a:pPr algn="ctr"/>
            <a:r>
              <a:rPr lang="en-US" b="1" dirty="0">
                <a:solidFill>
                  <a:schemeClr val="tx2"/>
                </a:solidFill>
                <a:latin typeface="+mn-lt"/>
              </a:rPr>
              <a:t>Modelling</a:t>
            </a:r>
            <a:br>
              <a:rPr lang="en-US" b="1" dirty="0">
                <a:solidFill>
                  <a:schemeClr val="tx2"/>
                </a:solidFill>
                <a:latin typeface="+mn-lt"/>
              </a:rPr>
            </a:br>
            <a:r>
              <a:rPr lang="en-US" b="1" dirty="0">
                <a:solidFill>
                  <a:schemeClr val="tx2"/>
                </a:solidFill>
                <a:latin typeface="+mn-lt"/>
              </a:rPr>
              <a:t>&amp; Evaluation</a:t>
            </a:r>
          </a:p>
        </p:txBody>
      </p:sp>
      <p:sp>
        <p:nvSpPr>
          <p:cNvPr id="2" name="Slide Number Placeholder 1">
            <a:extLst>
              <a:ext uri="{FF2B5EF4-FFF2-40B4-BE49-F238E27FC236}">
                <a16:creationId xmlns:a16="http://schemas.microsoft.com/office/drawing/2014/main" id="{D86B3C60-5AA6-9140-A1AC-36FAD7B91A48}"/>
              </a:ext>
            </a:extLst>
          </p:cNvPr>
          <p:cNvSpPr>
            <a:spLocks noGrp="1"/>
          </p:cNvSpPr>
          <p:nvPr>
            <p:ph type="sldNum" sz="quarter" idx="12"/>
          </p:nvPr>
        </p:nvSpPr>
        <p:spPr/>
        <p:txBody>
          <a:bodyPr/>
          <a:lstStyle/>
          <a:p>
            <a:fld id="{3889FD00-25B0-5140-9AE5-BFC056AF466F}" type="slidenum">
              <a:rPr lang="en-US" smtClean="0"/>
              <a:t>23</a:t>
            </a:fld>
            <a:endParaRPr lang="en-US"/>
          </a:p>
        </p:txBody>
      </p:sp>
    </p:spTree>
    <p:extLst>
      <p:ext uri="{BB962C8B-B14F-4D97-AF65-F5344CB8AC3E}">
        <p14:creationId xmlns:p14="http://schemas.microsoft.com/office/powerpoint/2010/main" val="30052673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0092AE-1B68-A142-A24F-BA7E8572F1BD}"/>
              </a:ext>
            </a:extLst>
          </p:cNvPr>
          <p:cNvSpPr>
            <a:spLocks noGrp="1"/>
          </p:cNvSpPr>
          <p:nvPr>
            <p:ph type="sldNum" sz="quarter" idx="12"/>
          </p:nvPr>
        </p:nvSpPr>
        <p:spPr/>
        <p:txBody>
          <a:bodyPr/>
          <a:lstStyle/>
          <a:p>
            <a:fld id="{3B5F9310-13D8-1B4A-99BD-0CC388CA0718}" type="slidenum">
              <a:rPr lang="en-US" sz="1400" smtClean="0"/>
              <a:t>24</a:t>
            </a:fld>
            <a:endParaRPr lang="en-US" sz="1400" dirty="0"/>
          </a:p>
        </p:txBody>
      </p:sp>
      <p:pic>
        <p:nvPicPr>
          <p:cNvPr id="47" name="Picture 46">
            <a:extLst>
              <a:ext uri="{FF2B5EF4-FFF2-40B4-BE49-F238E27FC236}">
                <a16:creationId xmlns:a16="http://schemas.microsoft.com/office/drawing/2014/main" id="{EFA0B386-21C4-EE47-A2EE-A0848913D893}"/>
              </a:ext>
            </a:extLst>
          </p:cNvPr>
          <p:cNvPicPr>
            <a:picLocks noChangeAspect="1"/>
          </p:cNvPicPr>
          <p:nvPr/>
        </p:nvPicPr>
        <p:blipFill rotWithShape="1">
          <a:blip r:embed="rId3"/>
          <a:srcRect l="54006" t="17717" r="2" b="-2227"/>
          <a:stretch/>
        </p:blipFill>
        <p:spPr>
          <a:xfrm>
            <a:off x="2750545" y="1681013"/>
            <a:ext cx="5324208" cy="5197586"/>
          </a:xfrm>
          <a:prstGeom prst="rect">
            <a:avLst/>
          </a:prstGeom>
          <a:solidFill>
            <a:schemeClr val="bg1"/>
          </a:solidFill>
          <a:ln>
            <a:solidFill>
              <a:schemeClr val="tx2"/>
            </a:solidFill>
          </a:ln>
        </p:spPr>
      </p:pic>
      <p:sp>
        <p:nvSpPr>
          <p:cNvPr id="56" name="Triangle 55">
            <a:extLst>
              <a:ext uri="{FF2B5EF4-FFF2-40B4-BE49-F238E27FC236}">
                <a16:creationId xmlns:a16="http://schemas.microsoft.com/office/drawing/2014/main" id="{7612C12B-ECDE-D14B-8E7A-FE9AF95F507B}"/>
              </a:ext>
            </a:extLst>
          </p:cNvPr>
          <p:cNvSpPr/>
          <p:nvPr/>
        </p:nvSpPr>
        <p:spPr>
          <a:xfrm rot="21006423" flipH="1">
            <a:off x="4666852" y="4077707"/>
            <a:ext cx="4387799" cy="631370"/>
          </a:xfrm>
          <a:prstGeom prst="triangle">
            <a:avLst>
              <a:gd name="adj" fmla="val 8164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285F6575-C9AC-9B4A-8C50-08E5B5F882AA}"/>
              </a:ext>
            </a:extLst>
          </p:cNvPr>
          <p:cNvSpPr txBox="1"/>
          <p:nvPr/>
        </p:nvSpPr>
        <p:spPr>
          <a:xfrm>
            <a:off x="5412809" y="2306480"/>
            <a:ext cx="3680392" cy="2031325"/>
          </a:xfrm>
          <a:prstGeom prst="rect">
            <a:avLst/>
          </a:prstGeom>
          <a:solidFill>
            <a:srgbClr val="000000">
              <a:alpha val="80000"/>
            </a:srgbClr>
          </a:solidFill>
        </p:spPr>
        <p:style>
          <a:lnRef idx="2">
            <a:schemeClr val="dk1">
              <a:shade val="50000"/>
            </a:schemeClr>
          </a:lnRef>
          <a:fillRef idx="1">
            <a:schemeClr val="dk1"/>
          </a:fillRef>
          <a:effectRef idx="0">
            <a:schemeClr val="dk1"/>
          </a:effectRef>
          <a:fontRef idx="minor">
            <a:schemeClr val="lt1"/>
          </a:fontRef>
        </p:style>
        <p:txBody>
          <a:bodyPr wrap="square" lIns="251999">
            <a:spAutoFit/>
          </a:bodyPr>
          <a:lstStyle/>
          <a:p>
            <a:pPr marL="285750" indent="-285750">
              <a:buFont typeface="Arial" panose="020B0604020202020204" pitchFamily="34" charset="0"/>
              <a:buChar char="•"/>
              <a:defRPr/>
            </a:pPr>
            <a:r>
              <a:rPr lang="en-US" dirty="0">
                <a:solidFill>
                  <a:schemeClr val="bg1"/>
                </a:solidFill>
              </a:rPr>
              <a:t>Removing punctuation </a:t>
            </a:r>
          </a:p>
          <a:p>
            <a:pPr marL="285750" indent="-285750">
              <a:buFont typeface="Arial" panose="020B0604020202020204" pitchFamily="34" charset="0"/>
              <a:buChar char="•"/>
              <a:defRPr/>
            </a:pPr>
            <a:r>
              <a:rPr lang="en-US" dirty="0">
                <a:solidFill>
                  <a:schemeClr val="bg1"/>
                </a:solidFill>
              </a:rPr>
              <a:t>Tokenizing</a:t>
            </a:r>
          </a:p>
          <a:p>
            <a:pPr marL="285750" indent="-285750">
              <a:buFont typeface="Arial" panose="020B0604020202020204" pitchFamily="34" charset="0"/>
              <a:buChar char="•"/>
              <a:defRPr/>
            </a:pPr>
            <a:r>
              <a:rPr lang="en-US" dirty="0">
                <a:solidFill>
                  <a:schemeClr val="bg1"/>
                </a:solidFill>
              </a:rPr>
              <a:t>Lemmatization</a:t>
            </a:r>
          </a:p>
          <a:p>
            <a:pPr marL="285750" indent="-285750">
              <a:buFont typeface="Arial" panose="020B0604020202020204" pitchFamily="34" charset="0"/>
              <a:buChar char="•"/>
              <a:defRPr/>
            </a:pPr>
            <a:r>
              <a:rPr lang="en-US" dirty="0">
                <a:solidFill>
                  <a:schemeClr val="bg1"/>
                </a:solidFill>
              </a:rPr>
              <a:t>Removing </a:t>
            </a:r>
            <a:r>
              <a:rPr lang="en-US" dirty="0" err="1">
                <a:solidFill>
                  <a:schemeClr val="bg1"/>
                </a:solidFill>
              </a:rPr>
              <a:t>Stopwords</a:t>
            </a:r>
            <a:r>
              <a:rPr lang="en-US" dirty="0">
                <a:solidFill>
                  <a:schemeClr val="bg1"/>
                </a:solidFill>
              </a:rPr>
              <a:t> </a:t>
            </a:r>
          </a:p>
          <a:p>
            <a:pPr marL="285750" indent="-285750">
              <a:buFont typeface="Arial" panose="020B0604020202020204" pitchFamily="34" charset="0"/>
              <a:buChar char="•"/>
              <a:defRPr/>
            </a:pPr>
            <a:r>
              <a:rPr lang="en-US" dirty="0">
                <a:solidFill>
                  <a:schemeClr val="bg1"/>
                </a:solidFill>
              </a:rPr>
              <a:t>Conversion to lower case</a:t>
            </a:r>
          </a:p>
          <a:p>
            <a:pPr marL="285750" indent="-285750">
              <a:buFont typeface="Arial" panose="020B0604020202020204" pitchFamily="34" charset="0"/>
              <a:buChar char="•"/>
              <a:defRPr/>
            </a:pPr>
            <a:r>
              <a:rPr lang="en-US" dirty="0">
                <a:solidFill>
                  <a:schemeClr val="bg1"/>
                </a:solidFill>
              </a:rPr>
              <a:t>Stemming</a:t>
            </a:r>
          </a:p>
          <a:p>
            <a:pPr marL="285750" indent="-285750">
              <a:buFont typeface="Arial" panose="020B0604020202020204" pitchFamily="34" charset="0"/>
              <a:buChar char="•"/>
              <a:defRPr/>
            </a:pPr>
            <a:r>
              <a:rPr lang="en-US" dirty="0">
                <a:solidFill>
                  <a:schemeClr val="bg1"/>
                </a:solidFill>
              </a:rPr>
              <a:t>Count vectorization</a:t>
            </a:r>
          </a:p>
        </p:txBody>
      </p:sp>
      <p:sp>
        <p:nvSpPr>
          <p:cNvPr id="30" name="TextBox 29">
            <a:extLst>
              <a:ext uri="{FF2B5EF4-FFF2-40B4-BE49-F238E27FC236}">
                <a16:creationId xmlns:a16="http://schemas.microsoft.com/office/drawing/2014/main" id="{DC0D2505-32A8-C444-8AF9-52E5949E70B5}"/>
              </a:ext>
            </a:extLst>
          </p:cNvPr>
          <p:cNvSpPr txBox="1"/>
          <p:nvPr/>
        </p:nvSpPr>
        <p:spPr>
          <a:xfrm>
            <a:off x="12190476" y="2502954"/>
            <a:ext cx="1439333" cy="1477328"/>
          </a:xfrm>
          <a:prstGeom prst="rect">
            <a:avLst/>
          </a:prstGeom>
          <a:noFill/>
          <a:ln>
            <a:solidFill>
              <a:srgbClr val="FF0000"/>
            </a:solidFill>
          </a:ln>
        </p:spPr>
        <p:txBody>
          <a:bodyPr wrap="square" rtlCol="0">
            <a:spAutoFit/>
          </a:bodyPr>
          <a:lstStyle/>
          <a:p>
            <a:r>
              <a:rPr lang="en-US" dirty="0">
                <a:solidFill>
                  <a:srgbClr val="FF0000"/>
                </a:solidFill>
              </a:rPr>
              <a:t>Note: will explain each of these steps verbally</a:t>
            </a:r>
          </a:p>
        </p:txBody>
      </p:sp>
      <p:sp>
        <p:nvSpPr>
          <p:cNvPr id="18" name="Rectangle 17">
            <a:extLst>
              <a:ext uri="{FF2B5EF4-FFF2-40B4-BE49-F238E27FC236}">
                <a16:creationId xmlns:a16="http://schemas.microsoft.com/office/drawing/2014/main" id="{78AADD0F-AD72-6E40-9E24-AB74283725D3}"/>
              </a:ext>
            </a:extLst>
          </p:cNvPr>
          <p:cNvSpPr/>
          <p:nvPr/>
        </p:nvSpPr>
        <p:spPr>
          <a:xfrm rot="5400000">
            <a:off x="5284879" y="-5302905"/>
            <a:ext cx="1604214" cy="12210023"/>
          </a:xfrm>
          <a:prstGeom prst="rect">
            <a:avLst/>
          </a:prstGeom>
          <a:solidFill>
            <a:srgbClr val="334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grpSp>
        <p:nvGrpSpPr>
          <p:cNvPr id="10" name="Group 9">
            <a:extLst>
              <a:ext uri="{FF2B5EF4-FFF2-40B4-BE49-F238E27FC236}">
                <a16:creationId xmlns:a16="http://schemas.microsoft.com/office/drawing/2014/main" id="{8EDB2FD9-6721-1D41-BDCF-893D1A8528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1" name="Freeform: Shape 23" hidden="1">
              <a:extLst>
                <a:ext uri="{FF2B5EF4-FFF2-40B4-BE49-F238E27FC236}">
                  <a16:creationId xmlns:a16="http://schemas.microsoft.com/office/drawing/2014/main" id="{90E15402-C834-BB43-9904-84F3B3EF6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24" hidden="1">
              <a:extLst>
                <a:ext uri="{FF2B5EF4-FFF2-40B4-BE49-F238E27FC236}">
                  <a16:creationId xmlns:a16="http://schemas.microsoft.com/office/drawing/2014/main" id="{CBF3B34A-B9F1-F743-8C66-0A3CBE8B8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25">
              <a:extLst>
                <a:ext uri="{FF2B5EF4-FFF2-40B4-BE49-F238E27FC236}">
                  <a16:creationId xmlns:a16="http://schemas.microsoft.com/office/drawing/2014/main" id="{421C36D4-2EDD-6444-B95E-3DADDD782C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26">
              <a:extLst>
                <a:ext uri="{FF2B5EF4-FFF2-40B4-BE49-F238E27FC236}">
                  <a16:creationId xmlns:a16="http://schemas.microsoft.com/office/drawing/2014/main" id="{13DA6FDB-4DBC-3F48-BDF1-43A7141E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27">
              <a:extLst>
                <a:ext uri="{FF2B5EF4-FFF2-40B4-BE49-F238E27FC236}">
                  <a16:creationId xmlns:a16="http://schemas.microsoft.com/office/drawing/2014/main" id="{15910BF9-546B-3841-A81A-C90451EFB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28">
              <a:extLst>
                <a:ext uri="{FF2B5EF4-FFF2-40B4-BE49-F238E27FC236}">
                  <a16:creationId xmlns:a16="http://schemas.microsoft.com/office/drawing/2014/main" id="{2CA58F2E-DBF2-854C-A203-1E4A0F292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29">
              <a:extLst>
                <a:ext uri="{FF2B5EF4-FFF2-40B4-BE49-F238E27FC236}">
                  <a16:creationId xmlns:a16="http://schemas.microsoft.com/office/drawing/2014/main" id="{58CD0762-F8E5-3146-86C6-1440A8EDD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9" name="Title 3">
            <a:extLst>
              <a:ext uri="{FF2B5EF4-FFF2-40B4-BE49-F238E27FC236}">
                <a16:creationId xmlns:a16="http://schemas.microsoft.com/office/drawing/2014/main" id="{BB107301-35A9-A641-AE2D-45521E08DF32}"/>
              </a:ext>
            </a:extLst>
          </p:cNvPr>
          <p:cNvSpPr txBox="1">
            <a:spLocks/>
          </p:cNvSpPr>
          <p:nvPr/>
        </p:nvSpPr>
        <p:spPr>
          <a:xfrm>
            <a:off x="452117" y="409449"/>
            <a:ext cx="878128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Content analysis: Text pre-processing</a:t>
            </a:r>
          </a:p>
        </p:txBody>
      </p:sp>
    </p:spTree>
    <p:extLst>
      <p:ext uri="{BB962C8B-B14F-4D97-AF65-F5344CB8AC3E}">
        <p14:creationId xmlns:p14="http://schemas.microsoft.com/office/powerpoint/2010/main" val="2086403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Background With Letters Scattered Stock Photo - Download Image Now - iStock">
            <a:extLst>
              <a:ext uri="{FF2B5EF4-FFF2-40B4-BE49-F238E27FC236}">
                <a16:creationId xmlns:a16="http://schemas.microsoft.com/office/drawing/2014/main" id="{DE53BEB4-C06E-E948-BD3F-DD04AD24C3D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31823" r="5585" b="-2"/>
          <a:stretch/>
        </p:blipFill>
        <p:spPr bwMode="auto">
          <a:xfrm rot="21103550">
            <a:off x="8050815" y="2427831"/>
            <a:ext cx="4586483" cy="4579796"/>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C00A431-6976-1E48-BFB3-21BD7E418C98}"/>
              </a:ext>
            </a:extLst>
          </p:cNvPr>
          <p:cNvSpPr>
            <a:spLocks noGrp="1"/>
          </p:cNvSpPr>
          <p:nvPr>
            <p:ph idx="1"/>
          </p:nvPr>
        </p:nvSpPr>
        <p:spPr>
          <a:xfrm>
            <a:off x="394851" y="1825012"/>
            <a:ext cx="8215749" cy="4351338"/>
          </a:xfrm>
        </p:spPr>
        <p:txBody>
          <a:bodyPr>
            <a:normAutofit/>
          </a:bodyPr>
          <a:lstStyle/>
          <a:p>
            <a:r>
              <a:rPr lang="en-SG" sz="2400" dirty="0">
                <a:solidFill>
                  <a:schemeClr val="tx1">
                    <a:lumMod val="85000"/>
                    <a:lumOff val="15000"/>
                  </a:schemeClr>
                </a:solidFill>
              </a:rPr>
              <a:t>To help the model focus on more meaningful words from the course and proficiency descriptions, </a:t>
            </a:r>
            <a:r>
              <a:rPr lang="en-SG" sz="2400" b="1" dirty="0">
                <a:solidFill>
                  <a:schemeClr val="tx1">
                    <a:lumMod val="85000"/>
                    <a:lumOff val="15000"/>
                  </a:schemeClr>
                </a:solidFill>
              </a:rPr>
              <a:t>Term Frequency-Inverse Document Frequency</a:t>
            </a:r>
            <a:r>
              <a:rPr lang="en-SG" sz="2400" dirty="0">
                <a:solidFill>
                  <a:schemeClr val="tx1">
                    <a:lumMod val="85000"/>
                    <a:lumOff val="15000"/>
                  </a:schemeClr>
                </a:solidFill>
              </a:rPr>
              <a:t> was used. </a:t>
            </a:r>
          </a:p>
          <a:p>
            <a:pPr lvl="1"/>
            <a:r>
              <a:rPr lang="en-SG" sz="2000" dirty="0"/>
              <a:t>Determines the relative importance of words and discounts words that are too frequent (i.e. noise)</a:t>
            </a:r>
            <a:endParaRPr lang="en-SG" sz="2000" dirty="0">
              <a:solidFill>
                <a:schemeClr val="tx1">
                  <a:lumMod val="85000"/>
                  <a:lumOff val="15000"/>
                </a:schemeClr>
              </a:solidFill>
            </a:endParaRPr>
          </a:p>
          <a:p>
            <a:pPr lvl="1"/>
            <a:r>
              <a:rPr lang="en-SG" sz="2000" dirty="0">
                <a:solidFill>
                  <a:schemeClr val="tx1">
                    <a:lumMod val="85000"/>
                    <a:lumOff val="15000"/>
                  </a:schemeClr>
                </a:solidFill>
              </a:rPr>
              <a:t>E.g. </a:t>
            </a:r>
            <a:r>
              <a:rPr lang="en-SG" sz="2000" dirty="0"/>
              <a:t>prepositions (e.g. for, in, the) or words like ‘learn’, ‘course’ will occur frequently across all documents; but cannot help us to distinguish between each course description. </a:t>
            </a:r>
          </a:p>
          <a:p>
            <a:r>
              <a:rPr lang="en-SG" sz="2400" dirty="0">
                <a:solidFill>
                  <a:schemeClr val="tx1">
                    <a:lumMod val="85000"/>
                    <a:lumOff val="15000"/>
                  </a:schemeClr>
                </a:solidFill>
              </a:rPr>
              <a:t>Based on TF-IDF, similarity scores are calculated. The recommender ranks and returns the </a:t>
            </a:r>
            <a:r>
              <a:rPr lang="en-SG" sz="2400" b="1" dirty="0">
                <a:solidFill>
                  <a:schemeClr val="tx1">
                    <a:lumMod val="85000"/>
                    <a:lumOff val="15000"/>
                  </a:schemeClr>
                </a:solidFill>
              </a:rPr>
              <a:t>Top 10 </a:t>
            </a:r>
            <a:r>
              <a:rPr lang="en-SG" sz="2400" dirty="0">
                <a:solidFill>
                  <a:schemeClr val="tx1">
                    <a:lumMod val="85000"/>
                    <a:lumOff val="15000"/>
                  </a:schemeClr>
                </a:solidFill>
              </a:rPr>
              <a:t>most</a:t>
            </a:r>
            <a:r>
              <a:rPr lang="en-SG" sz="2400" b="1" dirty="0">
                <a:solidFill>
                  <a:schemeClr val="tx1">
                    <a:lumMod val="85000"/>
                    <a:lumOff val="15000"/>
                  </a:schemeClr>
                </a:solidFill>
              </a:rPr>
              <a:t> </a:t>
            </a:r>
            <a:r>
              <a:rPr lang="en-SG" sz="2400" dirty="0">
                <a:solidFill>
                  <a:schemeClr val="tx1">
                    <a:lumMod val="85000"/>
                    <a:lumOff val="15000"/>
                  </a:schemeClr>
                </a:solidFill>
              </a:rPr>
              <a:t>similar courses</a:t>
            </a:r>
          </a:p>
          <a:p>
            <a:pPr lvl="1"/>
            <a:endParaRPr lang="en-SG" sz="2000" dirty="0"/>
          </a:p>
        </p:txBody>
      </p:sp>
      <p:sp>
        <p:nvSpPr>
          <p:cNvPr id="73" name="!!Oval" hidden="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BEAFC05E-924E-2843-AC87-20F1FAE0F73F}"/>
              </a:ext>
            </a:extLst>
          </p:cNvPr>
          <p:cNvSpPr>
            <a:spLocks noGrp="1"/>
          </p:cNvSpPr>
          <p:nvPr>
            <p:ph type="sldNum" sz="quarter" idx="12"/>
          </p:nvPr>
        </p:nvSpPr>
        <p:spPr/>
        <p:txBody>
          <a:bodyPr/>
          <a:lstStyle/>
          <a:p>
            <a:fld id="{3889FD00-25B0-5140-9AE5-BFC056AF466F}" type="slidenum">
              <a:rPr lang="en-US" smtClean="0"/>
              <a:t>25</a:t>
            </a:fld>
            <a:endParaRPr lang="en-US"/>
          </a:p>
        </p:txBody>
      </p:sp>
      <p:grpSp>
        <p:nvGrpSpPr>
          <p:cNvPr id="24" name="Group 23">
            <a:extLst>
              <a:ext uri="{FF2B5EF4-FFF2-40B4-BE49-F238E27FC236}">
                <a16:creationId xmlns:a16="http://schemas.microsoft.com/office/drawing/2014/main" id="{47377E04-AA8D-4141-B313-924359BEC7B9}"/>
              </a:ext>
            </a:extLst>
          </p:cNvPr>
          <p:cNvGrpSpPr/>
          <p:nvPr/>
        </p:nvGrpSpPr>
        <p:grpSpPr>
          <a:xfrm>
            <a:off x="2246444" y="5365275"/>
            <a:ext cx="3469351" cy="735405"/>
            <a:chOff x="1416460" y="5236382"/>
            <a:chExt cx="3469351" cy="735405"/>
          </a:xfrm>
        </p:grpSpPr>
        <p:grpSp>
          <p:nvGrpSpPr>
            <p:cNvPr id="15" name="Group 14">
              <a:extLst>
                <a:ext uri="{FF2B5EF4-FFF2-40B4-BE49-F238E27FC236}">
                  <a16:creationId xmlns:a16="http://schemas.microsoft.com/office/drawing/2014/main" id="{703DC10E-C5BA-0740-AD74-149A8AC34346}"/>
                </a:ext>
              </a:extLst>
            </p:cNvPr>
            <p:cNvGrpSpPr/>
            <p:nvPr/>
          </p:nvGrpSpPr>
          <p:grpSpPr>
            <a:xfrm>
              <a:off x="1416460" y="5251787"/>
              <a:ext cx="720000" cy="720000"/>
              <a:chOff x="688404" y="1874690"/>
              <a:chExt cx="720000" cy="720000"/>
            </a:xfrm>
          </p:grpSpPr>
          <p:sp>
            <p:nvSpPr>
              <p:cNvPr id="16" name="Oval 15">
                <a:extLst>
                  <a:ext uri="{FF2B5EF4-FFF2-40B4-BE49-F238E27FC236}">
                    <a16:creationId xmlns:a16="http://schemas.microsoft.com/office/drawing/2014/main" id="{06B93FE4-9B67-FA47-A632-30D7C9B17A47}"/>
                  </a:ext>
                </a:extLst>
              </p:cNvPr>
              <p:cNvSpPr>
                <a:spLocks noChangeAspect="1"/>
              </p:cNvSpPr>
              <p:nvPr/>
            </p:nvSpPr>
            <p:spPr>
              <a:xfrm>
                <a:off x="688404" y="1874690"/>
                <a:ext cx="720000" cy="720000"/>
              </a:xfrm>
              <a:prstGeom prst="ellipse">
                <a:avLst/>
              </a:prstGeom>
            </p:spPr>
            <p:style>
              <a:lnRef idx="3">
                <a:schemeClr val="lt1"/>
              </a:lnRef>
              <a:fillRef idx="1">
                <a:schemeClr val="accent2"/>
              </a:fillRef>
              <a:effectRef idx="1">
                <a:schemeClr val="accent2"/>
              </a:effectRef>
              <a:fontRef idx="minor">
                <a:schemeClr val="lt1"/>
              </a:fontRef>
            </p:style>
            <p:txBody>
              <a:bodyPr rtlCol="0" anchor="b"/>
              <a:lstStyle/>
              <a:p>
                <a:pPr algn="ctr"/>
                <a:endParaRPr lang="en-US" dirty="0"/>
              </a:p>
            </p:txBody>
          </p:sp>
          <p:pic>
            <p:nvPicPr>
              <p:cNvPr id="17" name="Graphic 16" descr="Office worker male with solid fill">
                <a:extLst>
                  <a:ext uri="{FF2B5EF4-FFF2-40B4-BE49-F238E27FC236}">
                    <a16:creationId xmlns:a16="http://schemas.microsoft.com/office/drawing/2014/main" id="{E6764257-FBF6-534E-9817-4C24CDAD8A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404" y="1964690"/>
                <a:ext cx="540000" cy="540000"/>
              </a:xfrm>
              <a:prstGeom prst="rect">
                <a:avLst/>
              </a:prstGeom>
            </p:spPr>
          </p:pic>
        </p:grpSp>
        <p:grpSp>
          <p:nvGrpSpPr>
            <p:cNvPr id="18" name="Group 17">
              <a:extLst>
                <a:ext uri="{FF2B5EF4-FFF2-40B4-BE49-F238E27FC236}">
                  <a16:creationId xmlns:a16="http://schemas.microsoft.com/office/drawing/2014/main" id="{247B9A4A-DAD6-7E48-B4C2-6F78DEC4955E}"/>
                </a:ext>
              </a:extLst>
            </p:cNvPr>
            <p:cNvGrpSpPr/>
            <p:nvPr/>
          </p:nvGrpSpPr>
          <p:grpSpPr>
            <a:xfrm>
              <a:off x="4165811" y="5251787"/>
              <a:ext cx="720000" cy="720000"/>
              <a:chOff x="703896" y="4485304"/>
              <a:chExt cx="720000" cy="720000"/>
            </a:xfrm>
          </p:grpSpPr>
          <p:sp>
            <p:nvSpPr>
              <p:cNvPr id="19" name="Oval 18">
                <a:extLst>
                  <a:ext uri="{FF2B5EF4-FFF2-40B4-BE49-F238E27FC236}">
                    <a16:creationId xmlns:a16="http://schemas.microsoft.com/office/drawing/2014/main" id="{0C164800-AA08-9C4F-8300-F50CAB49B89B}"/>
                  </a:ext>
                </a:extLst>
              </p:cNvPr>
              <p:cNvSpPr>
                <a:spLocks noChangeAspect="1"/>
              </p:cNvSpPr>
              <p:nvPr/>
            </p:nvSpPr>
            <p:spPr>
              <a:xfrm>
                <a:off x="703896" y="4485304"/>
                <a:ext cx="720000" cy="720000"/>
              </a:xfrm>
              <a:prstGeom prst="ellipse">
                <a:avLst/>
              </a:prstGeom>
            </p:spPr>
            <p:style>
              <a:lnRef idx="3">
                <a:schemeClr val="lt1"/>
              </a:lnRef>
              <a:fillRef idx="1">
                <a:schemeClr val="accent2"/>
              </a:fillRef>
              <a:effectRef idx="1">
                <a:schemeClr val="accent2"/>
              </a:effectRef>
              <a:fontRef idx="minor">
                <a:schemeClr val="lt1"/>
              </a:fontRef>
            </p:style>
            <p:txBody>
              <a:bodyPr lIns="0" rIns="0" rtlCol="0" anchor="b"/>
              <a:lstStyle/>
              <a:p>
                <a:pPr algn="ctr"/>
                <a:endParaRPr lang="en-US" dirty="0"/>
              </a:p>
            </p:txBody>
          </p:sp>
          <p:pic>
            <p:nvPicPr>
              <p:cNvPr id="20" name="Graphic 19" descr="Storytelling with solid fill">
                <a:extLst>
                  <a:ext uri="{FF2B5EF4-FFF2-40B4-BE49-F238E27FC236}">
                    <a16:creationId xmlns:a16="http://schemas.microsoft.com/office/drawing/2014/main" id="{3E583F33-E3F9-F14E-B042-74FD05CB3B9E}"/>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93896" y="4552299"/>
                <a:ext cx="540000" cy="504000"/>
              </a:xfrm>
              <a:prstGeom prst="rect">
                <a:avLst/>
              </a:prstGeom>
            </p:spPr>
          </p:pic>
        </p:grpSp>
        <p:sp>
          <p:nvSpPr>
            <p:cNvPr id="22" name="TextBox 21">
              <a:extLst>
                <a:ext uri="{FF2B5EF4-FFF2-40B4-BE49-F238E27FC236}">
                  <a16:creationId xmlns:a16="http://schemas.microsoft.com/office/drawing/2014/main" id="{1464A43C-C243-4142-A2F1-536930452FA8}"/>
                </a:ext>
              </a:extLst>
            </p:cNvPr>
            <p:cNvSpPr txBox="1"/>
            <p:nvPr/>
          </p:nvSpPr>
          <p:spPr>
            <a:xfrm>
              <a:off x="2279021" y="5236382"/>
              <a:ext cx="1796790" cy="369332"/>
            </a:xfrm>
            <a:prstGeom prst="rect">
              <a:avLst/>
            </a:prstGeom>
            <a:noFill/>
          </p:spPr>
          <p:txBody>
            <a:bodyPr wrap="square">
              <a:spAutoFit/>
            </a:bodyPr>
            <a:lstStyle/>
            <a:p>
              <a:pPr algn="ctr"/>
              <a:r>
                <a:rPr lang="en-SG" i="1" dirty="0">
                  <a:solidFill>
                    <a:schemeClr val="tx1">
                      <a:lumMod val="85000"/>
                      <a:lumOff val="15000"/>
                    </a:schemeClr>
                  </a:solidFill>
                </a:rPr>
                <a:t>Similarity score</a:t>
              </a:r>
            </a:p>
          </p:txBody>
        </p:sp>
        <p:cxnSp>
          <p:nvCxnSpPr>
            <p:cNvPr id="7" name="Straight Arrow Connector 6">
              <a:extLst>
                <a:ext uri="{FF2B5EF4-FFF2-40B4-BE49-F238E27FC236}">
                  <a16:creationId xmlns:a16="http://schemas.microsoft.com/office/drawing/2014/main" id="{800D8FCD-539B-0346-9468-3124F401A8E8}"/>
                </a:ext>
              </a:extLst>
            </p:cNvPr>
            <p:cNvCxnSpPr>
              <a:cxnSpLocks/>
            </p:cNvCxnSpPr>
            <p:nvPr/>
          </p:nvCxnSpPr>
          <p:spPr>
            <a:xfrm>
              <a:off x="2136460" y="5611787"/>
              <a:ext cx="2029351" cy="0"/>
            </a:xfrm>
            <a:prstGeom prst="straightConnector1">
              <a:avLst/>
            </a:prstGeom>
            <a:ln w="38100">
              <a:solidFill>
                <a:schemeClr val="bg2">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896CC6FA-41EE-3143-840D-0441000683F2}"/>
              </a:ext>
            </a:extLst>
          </p:cNvPr>
          <p:cNvSpPr txBox="1"/>
          <p:nvPr/>
        </p:nvSpPr>
        <p:spPr>
          <a:xfrm>
            <a:off x="1909493" y="6113653"/>
            <a:ext cx="1346862" cy="646331"/>
          </a:xfrm>
          <a:prstGeom prst="rect">
            <a:avLst/>
          </a:prstGeom>
          <a:noFill/>
        </p:spPr>
        <p:txBody>
          <a:bodyPr wrap="square" rtlCol="0">
            <a:spAutoFit/>
          </a:bodyPr>
          <a:lstStyle/>
          <a:p>
            <a:pPr algn="ctr"/>
            <a:r>
              <a:rPr lang="en-US" i="1" dirty="0">
                <a:solidFill>
                  <a:schemeClr val="tx1">
                    <a:lumMod val="85000"/>
                    <a:lumOff val="15000"/>
                  </a:schemeClr>
                </a:solidFill>
              </a:rPr>
              <a:t>Description of skill gap</a:t>
            </a:r>
          </a:p>
        </p:txBody>
      </p:sp>
      <p:sp>
        <p:nvSpPr>
          <p:cNvPr id="28" name="TextBox 27">
            <a:extLst>
              <a:ext uri="{FF2B5EF4-FFF2-40B4-BE49-F238E27FC236}">
                <a16:creationId xmlns:a16="http://schemas.microsoft.com/office/drawing/2014/main" id="{27E1340C-4FFA-9D45-8C37-46428FE5A0C0}"/>
              </a:ext>
            </a:extLst>
          </p:cNvPr>
          <p:cNvSpPr txBox="1"/>
          <p:nvPr/>
        </p:nvSpPr>
        <p:spPr>
          <a:xfrm>
            <a:off x="4552014" y="6125385"/>
            <a:ext cx="1604901" cy="646331"/>
          </a:xfrm>
          <a:prstGeom prst="rect">
            <a:avLst/>
          </a:prstGeom>
          <a:noFill/>
        </p:spPr>
        <p:txBody>
          <a:bodyPr wrap="square" rtlCol="0">
            <a:spAutoFit/>
          </a:bodyPr>
          <a:lstStyle/>
          <a:p>
            <a:pPr algn="ctr"/>
            <a:r>
              <a:rPr lang="en-US" i="1" dirty="0">
                <a:solidFill>
                  <a:schemeClr val="tx1">
                    <a:lumMod val="85000"/>
                    <a:lumOff val="15000"/>
                  </a:schemeClr>
                </a:solidFill>
              </a:rPr>
              <a:t>Description of course content</a:t>
            </a:r>
          </a:p>
        </p:txBody>
      </p:sp>
      <p:sp>
        <p:nvSpPr>
          <p:cNvPr id="39" name="Rectangle 38">
            <a:extLst>
              <a:ext uri="{FF2B5EF4-FFF2-40B4-BE49-F238E27FC236}">
                <a16:creationId xmlns:a16="http://schemas.microsoft.com/office/drawing/2014/main" id="{79DCC31D-ADEA-0E49-B805-4986FEA68E30}"/>
              </a:ext>
            </a:extLst>
          </p:cNvPr>
          <p:cNvSpPr/>
          <p:nvPr/>
        </p:nvSpPr>
        <p:spPr>
          <a:xfrm rot="5400000">
            <a:off x="5284879" y="-5302905"/>
            <a:ext cx="1604214" cy="12210023"/>
          </a:xfrm>
          <a:prstGeom prst="rect">
            <a:avLst/>
          </a:prstGeom>
          <a:solidFill>
            <a:srgbClr val="334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grpSp>
        <p:nvGrpSpPr>
          <p:cNvPr id="40" name="Group 39">
            <a:extLst>
              <a:ext uri="{FF2B5EF4-FFF2-40B4-BE49-F238E27FC236}">
                <a16:creationId xmlns:a16="http://schemas.microsoft.com/office/drawing/2014/main" id="{38F8686E-13DE-EA42-89D5-9FA858370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1" name="Freeform: Shape 23" hidden="1">
              <a:extLst>
                <a:ext uri="{FF2B5EF4-FFF2-40B4-BE49-F238E27FC236}">
                  <a16:creationId xmlns:a16="http://schemas.microsoft.com/office/drawing/2014/main" id="{0ADB248E-C51F-9544-B3FE-0E0512D76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24" hidden="1">
              <a:extLst>
                <a:ext uri="{FF2B5EF4-FFF2-40B4-BE49-F238E27FC236}">
                  <a16:creationId xmlns:a16="http://schemas.microsoft.com/office/drawing/2014/main" id="{6A507E08-FD4B-614A-9588-7B1685C4A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25">
              <a:extLst>
                <a:ext uri="{FF2B5EF4-FFF2-40B4-BE49-F238E27FC236}">
                  <a16:creationId xmlns:a16="http://schemas.microsoft.com/office/drawing/2014/main" id="{8D946ABD-005C-C24E-8890-7C610D73C3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98841" y="34228"/>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26" hidden="1">
              <a:extLst>
                <a:ext uri="{FF2B5EF4-FFF2-40B4-BE49-F238E27FC236}">
                  <a16:creationId xmlns:a16="http://schemas.microsoft.com/office/drawing/2014/main" id="{D2C961D0-8B88-E546-8B8A-6A968189A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27">
              <a:extLst>
                <a:ext uri="{FF2B5EF4-FFF2-40B4-BE49-F238E27FC236}">
                  <a16:creationId xmlns:a16="http://schemas.microsoft.com/office/drawing/2014/main" id="{54224638-B4C7-8C4F-AA49-389676540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28">
              <a:extLst>
                <a:ext uri="{FF2B5EF4-FFF2-40B4-BE49-F238E27FC236}">
                  <a16:creationId xmlns:a16="http://schemas.microsoft.com/office/drawing/2014/main" id="{FE817549-D4FD-934C-8C57-A070334A33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29">
              <a:extLst>
                <a:ext uri="{FF2B5EF4-FFF2-40B4-BE49-F238E27FC236}">
                  <a16:creationId xmlns:a16="http://schemas.microsoft.com/office/drawing/2014/main" id="{8BA11C30-C75F-0143-9F6E-7922D22C4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75" name="!!Arc" hidden="1">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2"/>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3121BD5-A17A-D349-ADDB-1D51F5A78053}"/>
              </a:ext>
            </a:extLst>
          </p:cNvPr>
          <p:cNvSpPr>
            <a:spLocks noGrp="1"/>
          </p:cNvSpPr>
          <p:nvPr>
            <p:ph type="title"/>
          </p:nvPr>
        </p:nvSpPr>
        <p:spPr>
          <a:xfrm>
            <a:off x="452117" y="409449"/>
            <a:ext cx="8781288" cy="1325563"/>
          </a:xfrm>
        </p:spPr>
        <p:txBody>
          <a:bodyPr>
            <a:normAutofit/>
          </a:bodyPr>
          <a:lstStyle/>
          <a:p>
            <a:r>
              <a:rPr lang="en-US" dirty="0">
                <a:solidFill>
                  <a:schemeClr val="bg1"/>
                </a:solidFill>
              </a:rPr>
              <a:t>Content analysis: TF-IDF</a:t>
            </a:r>
          </a:p>
        </p:txBody>
      </p:sp>
    </p:spTree>
    <p:extLst>
      <p:ext uri="{BB962C8B-B14F-4D97-AF65-F5344CB8AC3E}">
        <p14:creationId xmlns:p14="http://schemas.microsoft.com/office/powerpoint/2010/main" val="2348562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Slide Background Fill">
            <a:extLst>
              <a:ext uri="{FF2B5EF4-FFF2-40B4-BE49-F238E27FC236}">
                <a16:creationId xmlns:a16="http://schemas.microsoft.com/office/drawing/2014/main" id="{99196DA9-A140-B446-8D9F-1567D3421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Cover">
            <a:extLst>
              <a:ext uri="{FF2B5EF4-FFF2-40B4-BE49-F238E27FC236}">
                <a16:creationId xmlns:a16="http://schemas.microsoft.com/office/drawing/2014/main" id="{AE606871-5ACB-D84B-A928-55CA4BBF3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23EA9BF-E47D-F141-9AF8-F2BE292E211A}"/>
              </a:ext>
            </a:extLst>
          </p:cNvPr>
          <p:cNvSpPr/>
          <p:nvPr/>
        </p:nvSpPr>
        <p:spPr>
          <a:xfrm rot="5400000">
            <a:off x="5241644" y="-5259666"/>
            <a:ext cx="1690689" cy="12210023"/>
          </a:xfrm>
          <a:prstGeom prst="rect">
            <a:avLst/>
          </a:prstGeom>
          <a:solidFill>
            <a:srgbClr val="334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grpSp>
        <p:nvGrpSpPr>
          <p:cNvPr id="17" name="Group 16">
            <a:extLst>
              <a:ext uri="{FF2B5EF4-FFF2-40B4-BE49-F238E27FC236}">
                <a16:creationId xmlns:a16="http://schemas.microsoft.com/office/drawing/2014/main" id="{58540633-584C-2F43-A3CC-167DC7E360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23">
              <a:extLst>
                <a:ext uri="{FF2B5EF4-FFF2-40B4-BE49-F238E27FC236}">
                  <a16:creationId xmlns:a16="http://schemas.microsoft.com/office/drawing/2014/main" id="{0F669708-06E0-CD4D-918F-3D51CEE26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24">
              <a:extLst>
                <a:ext uri="{FF2B5EF4-FFF2-40B4-BE49-F238E27FC236}">
                  <a16:creationId xmlns:a16="http://schemas.microsoft.com/office/drawing/2014/main" id="{A9FCBE7E-AB2C-6149-8365-D9F835D75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25">
              <a:extLst>
                <a:ext uri="{FF2B5EF4-FFF2-40B4-BE49-F238E27FC236}">
                  <a16:creationId xmlns:a16="http://schemas.microsoft.com/office/drawing/2014/main" id="{F740E401-EEEB-4041-A146-4E9B9E62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6" hidden="1">
              <a:extLst>
                <a:ext uri="{FF2B5EF4-FFF2-40B4-BE49-F238E27FC236}">
                  <a16:creationId xmlns:a16="http://schemas.microsoft.com/office/drawing/2014/main" id="{40AD159D-3EFF-144F-8BC4-4BC377B42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7">
              <a:extLst>
                <a:ext uri="{FF2B5EF4-FFF2-40B4-BE49-F238E27FC236}">
                  <a16:creationId xmlns:a16="http://schemas.microsoft.com/office/drawing/2014/main" id="{3C22A046-5F14-6744-9BB4-1D37BAED9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8">
              <a:extLst>
                <a:ext uri="{FF2B5EF4-FFF2-40B4-BE49-F238E27FC236}">
                  <a16:creationId xmlns:a16="http://schemas.microsoft.com/office/drawing/2014/main" id="{A0929906-854A-5E46-A38C-C137649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9">
              <a:extLst>
                <a:ext uri="{FF2B5EF4-FFF2-40B4-BE49-F238E27FC236}">
                  <a16:creationId xmlns:a16="http://schemas.microsoft.com/office/drawing/2014/main" id="{AE0F49B8-996F-264A-A74E-05A2EF053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0D39371-4A3E-5844-93F3-7417B341F012}"/>
              </a:ext>
            </a:extLst>
          </p:cNvPr>
          <p:cNvSpPr>
            <a:spLocks noGrp="1"/>
          </p:cNvSpPr>
          <p:nvPr>
            <p:ph type="title"/>
          </p:nvPr>
        </p:nvSpPr>
        <p:spPr/>
        <p:txBody>
          <a:bodyPr>
            <a:normAutofit/>
          </a:bodyPr>
          <a:lstStyle/>
          <a:p>
            <a:r>
              <a:rPr lang="en-US" dirty="0">
                <a:solidFill>
                  <a:schemeClr val="bg1"/>
                </a:solidFill>
              </a:rPr>
              <a:t>Evaluation</a:t>
            </a:r>
          </a:p>
        </p:txBody>
      </p:sp>
      <p:sp>
        <p:nvSpPr>
          <p:cNvPr id="3" name="Slide Number Placeholder 2">
            <a:extLst>
              <a:ext uri="{FF2B5EF4-FFF2-40B4-BE49-F238E27FC236}">
                <a16:creationId xmlns:a16="http://schemas.microsoft.com/office/drawing/2014/main" id="{962B3EFB-CB66-6342-B31B-9916F628C996}"/>
              </a:ext>
            </a:extLst>
          </p:cNvPr>
          <p:cNvSpPr>
            <a:spLocks noGrp="1"/>
          </p:cNvSpPr>
          <p:nvPr>
            <p:ph type="sldNum" sz="quarter" idx="12"/>
          </p:nvPr>
        </p:nvSpPr>
        <p:spPr/>
        <p:txBody>
          <a:bodyPr/>
          <a:lstStyle/>
          <a:p>
            <a:fld id="{3889FD00-25B0-5140-9AE5-BFC056AF466F}" type="slidenum">
              <a:rPr lang="en-US" smtClean="0"/>
              <a:t>26</a:t>
            </a:fld>
            <a:endParaRPr lang="en-US"/>
          </a:p>
        </p:txBody>
      </p:sp>
      <p:sp>
        <p:nvSpPr>
          <p:cNvPr id="26" name="TextBox 25">
            <a:extLst>
              <a:ext uri="{FF2B5EF4-FFF2-40B4-BE49-F238E27FC236}">
                <a16:creationId xmlns:a16="http://schemas.microsoft.com/office/drawing/2014/main" id="{B5953334-D44F-EF42-8712-F041C538CA9E}"/>
              </a:ext>
            </a:extLst>
          </p:cNvPr>
          <p:cNvSpPr txBox="1"/>
          <p:nvPr/>
        </p:nvSpPr>
        <p:spPr>
          <a:xfrm>
            <a:off x="399102" y="2006361"/>
            <a:ext cx="11170323" cy="1938992"/>
          </a:xfrm>
          <a:prstGeom prst="rect">
            <a:avLst/>
          </a:prstGeom>
          <a:noFill/>
        </p:spPr>
        <p:txBody>
          <a:bodyPr wrap="square" rtlCol="0">
            <a:spAutoFit/>
          </a:bodyPr>
          <a:lstStyle/>
          <a:p>
            <a:r>
              <a:rPr lang="en-US" sz="2400" dirty="0"/>
              <a:t>For model evaluation, Precision (”hit rate”) was calculated. As there were no ‘ground truth’ labels in the data, Skills tagging found on Coursera was used as a proxy in the precision calculations</a:t>
            </a:r>
          </a:p>
          <a:p>
            <a:endParaRPr lang="en-US" sz="1600" i="1" dirty="0"/>
          </a:p>
          <a:p>
            <a:endParaRPr lang="en-US" sz="1600" i="1" dirty="0"/>
          </a:p>
          <a:p>
            <a:r>
              <a:rPr lang="en-US" sz="1600" i="1" dirty="0"/>
              <a:t>Sample of evaluation:</a:t>
            </a:r>
          </a:p>
        </p:txBody>
      </p:sp>
      <p:sp>
        <p:nvSpPr>
          <p:cNvPr id="27" name="Slide Number Placeholder 2">
            <a:extLst>
              <a:ext uri="{FF2B5EF4-FFF2-40B4-BE49-F238E27FC236}">
                <a16:creationId xmlns:a16="http://schemas.microsoft.com/office/drawing/2014/main" id="{67D3CB84-74E0-9E4B-B1AE-5536209FCB3F}"/>
              </a:ext>
            </a:extLst>
          </p:cNvPr>
          <p:cNvSpPr txBox="1">
            <a:spLocks/>
          </p:cNvSpPr>
          <p:nvPr/>
        </p:nvSpPr>
        <p:spPr>
          <a:xfrm>
            <a:off x="9662926" y="6356350"/>
            <a:ext cx="1690874" cy="34238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89FD00-25B0-5140-9AE5-BFC056AF466F}" type="slidenum">
              <a:rPr lang="en-US" smtClean="0"/>
              <a:pPr/>
              <a:t>26</a:t>
            </a:fld>
            <a:endParaRPr lang="en-US"/>
          </a:p>
        </p:txBody>
      </p:sp>
      <p:sp>
        <p:nvSpPr>
          <p:cNvPr id="4" name="TextBox 3">
            <a:extLst>
              <a:ext uri="{FF2B5EF4-FFF2-40B4-BE49-F238E27FC236}">
                <a16:creationId xmlns:a16="http://schemas.microsoft.com/office/drawing/2014/main" id="{566140A9-9683-6B40-A3C9-D88ED389584F}"/>
              </a:ext>
            </a:extLst>
          </p:cNvPr>
          <p:cNvSpPr txBox="1"/>
          <p:nvPr/>
        </p:nvSpPr>
        <p:spPr>
          <a:xfrm>
            <a:off x="4478290" y="-450936"/>
            <a:ext cx="6077415" cy="369332"/>
          </a:xfrm>
          <a:prstGeom prst="rect">
            <a:avLst/>
          </a:prstGeom>
          <a:noFill/>
        </p:spPr>
        <p:txBody>
          <a:bodyPr wrap="square" rtlCol="0">
            <a:spAutoFit/>
          </a:bodyPr>
          <a:lstStyle/>
          <a:p>
            <a:r>
              <a:rPr lang="en-US" dirty="0">
                <a:solidFill>
                  <a:srgbClr val="FF0000"/>
                </a:solidFill>
              </a:rPr>
              <a:t>Purpose of slide: to explain how model was evaluated </a:t>
            </a:r>
          </a:p>
        </p:txBody>
      </p:sp>
      <p:graphicFrame>
        <p:nvGraphicFramePr>
          <p:cNvPr id="5" name="Table 5">
            <a:extLst>
              <a:ext uri="{FF2B5EF4-FFF2-40B4-BE49-F238E27FC236}">
                <a16:creationId xmlns:a16="http://schemas.microsoft.com/office/drawing/2014/main" id="{924E77DA-61AA-314D-ADAC-30AA25614062}"/>
              </a:ext>
            </a:extLst>
          </p:cNvPr>
          <p:cNvGraphicFramePr>
            <a:graphicFrameLocks noGrp="1"/>
          </p:cNvGraphicFramePr>
          <p:nvPr>
            <p:extLst>
              <p:ext uri="{D42A27DB-BD31-4B8C-83A1-F6EECF244321}">
                <p14:modId xmlns:p14="http://schemas.microsoft.com/office/powerpoint/2010/main" val="1923341998"/>
              </p:ext>
            </p:extLst>
          </p:nvPr>
        </p:nvGraphicFramePr>
        <p:xfrm>
          <a:off x="399102" y="4136619"/>
          <a:ext cx="8893754" cy="1828800"/>
        </p:xfrm>
        <a:graphic>
          <a:graphicData uri="http://schemas.openxmlformats.org/drawingml/2006/table">
            <a:tbl>
              <a:tblPr firstRow="1" bandRow="1">
                <a:tableStyleId>{5940675A-B579-460E-94D1-54222C63F5DA}</a:tableStyleId>
              </a:tblPr>
              <a:tblGrid>
                <a:gridCol w="1279014">
                  <a:extLst>
                    <a:ext uri="{9D8B030D-6E8A-4147-A177-3AD203B41FA5}">
                      <a16:colId xmlns:a16="http://schemas.microsoft.com/office/drawing/2014/main" val="1867888477"/>
                    </a:ext>
                  </a:extLst>
                </a:gridCol>
                <a:gridCol w="3064005">
                  <a:extLst>
                    <a:ext uri="{9D8B030D-6E8A-4147-A177-3AD203B41FA5}">
                      <a16:colId xmlns:a16="http://schemas.microsoft.com/office/drawing/2014/main" val="3337524388"/>
                    </a:ext>
                  </a:extLst>
                </a:gridCol>
                <a:gridCol w="4040372">
                  <a:extLst>
                    <a:ext uri="{9D8B030D-6E8A-4147-A177-3AD203B41FA5}">
                      <a16:colId xmlns:a16="http://schemas.microsoft.com/office/drawing/2014/main" val="2165296113"/>
                    </a:ext>
                  </a:extLst>
                </a:gridCol>
                <a:gridCol w="510363">
                  <a:extLst>
                    <a:ext uri="{9D8B030D-6E8A-4147-A177-3AD203B41FA5}">
                      <a16:colId xmlns:a16="http://schemas.microsoft.com/office/drawing/2014/main" val="2589455590"/>
                    </a:ext>
                  </a:extLst>
                </a:gridCol>
              </a:tblGrid>
              <a:tr h="0">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Proficiency gap A</a:t>
                      </a:r>
                    </a:p>
                  </a:txBody>
                  <a:tcPr>
                    <a:solidFill>
                      <a:schemeClr val="bg1"/>
                    </a:solidFill>
                  </a:tcPr>
                </a:tc>
                <a:tc>
                  <a:txBody>
                    <a:bodyPr/>
                    <a:lstStyle/>
                    <a:p>
                      <a:r>
                        <a:rPr lang="en-US" b="1" dirty="0"/>
                        <a:t>Recommendation 1</a:t>
                      </a:r>
                      <a:r>
                        <a:rPr lang="en-US" dirty="0"/>
                        <a:t>: Course W</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Skills tagging from Coursera for course W</a:t>
                      </a:r>
                    </a:p>
                  </a:txBody>
                  <a:tcPr>
                    <a:solidFill>
                      <a:schemeClr val="bg1"/>
                    </a:solidFill>
                  </a:tcPr>
                </a:tc>
                <a:tc>
                  <a:txBody>
                    <a:bodyPr/>
                    <a:lstStyle/>
                    <a:p>
                      <a:r>
                        <a:rPr lang="en-US" b="1" dirty="0"/>
                        <a:t>Yes</a:t>
                      </a:r>
                    </a:p>
                  </a:txBody>
                  <a:tcPr>
                    <a:solidFill>
                      <a:schemeClr val="accent2">
                        <a:lumMod val="20000"/>
                        <a:lumOff val="80000"/>
                      </a:schemeClr>
                    </a:solidFill>
                  </a:tcPr>
                </a:tc>
                <a:extLst>
                  <a:ext uri="{0D108BD9-81ED-4DB2-BD59-A6C34878D82A}">
                    <a16:rowId xmlns:a16="http://schemas.microsoft.com/office/drawing/2014/main" val="3245994356"/>
                  </a:ext>
                </a:extLst>
              </a:tr>
              <a:tr h="137982">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Competency gap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Competency gap A</a:t>
                      </a:r>
                    </a:p>
                  </a:txBody>
                  <a:tcPr>
                    <a:solidFill>
                      <a:schemeClr val="bg1"/>
                    </a:solidFill>
                  </a:tcPr>
                </a:tc>
                <a:tc>
                  <a:txBody>
                    <a:bodyPr/>
                    <a:lstStyle/>
                    <a:p>
                      <a:r>
                        <a:rPr lang="en-US" b="1" dirty="0"/>
                        <a:t>Recommendation 2</a:t>
                      </a:r>
                      <a:r>
                        <a:rPr lang="en-US" dirty="0"/>
                        <a:t>: Course X</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Skills tagging from Coursera for course X</a:t>
                      </a:r>
                    </a:p>
                  </a:txBody>
                  <a:tcPr>
                    <a:solidFill>
                      <a:schemeClr val="bg1"/>
                    </a:solidFill>
                  </a:tcPr>
                </a:tc>
                <a:tc>
                  <a:txBody>
                    <a:bodyPr/>
                    <a:lstStyle/>
                    <a:p>
                      <a:r>
                        <a:rPr lang="en-US" b="1" dirty="0"/>
                        <a:t>Yes</a:t>
                      </a:r>
                    </a:p>
                  </a:txBody>
                  <a:tcPr>
                    <a:solidFill>
                      <a:schemeClr val="accent2">
                        <a:lumMod val="20000"/>
                        <a:lumOff val="80000"/>
                      </a:schemeClr>
                    </a:solidFill>
                  </a:tcPr>
                </a:tc>
                <a:extLst>
                  <a:ext uri="{0D108BD9-81ED-4DB2-BD59-A6C34878D82A}">
                    <a16:rowId xmlns:a16="http://schemas.microsoft.com/office/drawing/2014/main" val="3723142316"/>
                  </a:ext>
                </a:extLst>
              </a:tr>
              <a:tr h="238322">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Competency gap A</a:t>
                      </a:r>
                    </a:p>
                  </a:txBody>
                  <a:tcPr>
                    <a:solidFill>
                      <a:schemeClr val="bg1"/>
                    </a:solidFill>
                  </a:tcPr>
                </a:tc>
                <a:tc>
                  <a:txBody>
                    <a:bodyPr/>
                    <a:lstStyle/>
                    <a:p>
                      <a:r>
                        <a:rPr lang="en-US" b="1" dirty="0"/>
                        <a:t>Recommendation 3</a:t>
                      </a:r>
                      <a:r>
                        <a:rPr lang="en-US" dirty="0"/>
                        <a:t>: Course Y</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Skills tagging from Coursera for course Y</a:t>
                      </a:r>
                    </a:p>
                  </a:txBody>
                  <a:tcPr>
                    <a:solidFill>
                      <a:schemeClr val="bg1"/>
                    </a:solidFill>
                  </a:tcPr>
                </a:tc>
                <a:tc>
                  <a:txBody>
                    <a:bodyPr/>
                    <a:lstStyle/>
                    <a:p>
                      <a:r>
                        <a:rPr lang="en-US" b="1" dirty="0"/>
                        <a:t>No</a:t>
                      </a:r>
                    </a:p>
                  </a:txBody>
                  <a:tcPr>
                    <a:solidFill>
                      <a:schemeClr val="accent2">
                        <a:lumMod val="20000"/>
                        <a:lumOff val="80000"/>
                      </a:schemeClr>
                    </a:solidFill>
                  </a:tcPr>
                </a:tc>
                <a:extLst>
                  <a:ext uri="{0D108BD9-81ED-4DB2-BD59-A6C34878D82A}">
                    <a16:rowId xmlns:a16="http://schemas.microsoft.com/office/drawing/2014/main" val="3816404122"/>
                  </a:ext>
                </a:extLst>
              </a:tr>
              <a:tr h="238322">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bg1"/>
                    </a:solidFill>
                  </a:tcPr>
                </a:tc>
                <a:tc>
                  <a:txBody>
                    <a:bodyPr/>
                    <a:lstStyle/>
                    <a:p>
                      <a:r>
                        <a:rPr lang="en-US" dirty="0"/>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solidFill>
                      <a:schemeClr val="bg1"/>
                    </a:solidFill>
                  </a:tcPr>
                </a:tc>
                <a:tc>
                  <a:txBody>
                    <a:bodyPr/>
                    <a:lstStyle/>
                    <a:p>
                      <a:r>
                        <a:rPr lang="en-US" b="0" dirty="0"/>
                        <a:t>…</a:t>
                      </a:r>
                    </a:p>
                  </a:txBody>
                  <a:tcPr>
                    <a:solidFill>
                      <a:schemeClr val="accent2">
                        <a:lumMod val="20000"/>
                        <a:lumOff val="80000"/>
                      </a:schemeClr>
                    </a:solidFill>
                  </a:tcPr>
                </a:tc>
                <a:extLst>
                  <a:ext uri="{0D108BD9-81ED-4DB2-BD59-A6C34878D82A}">
                    <a16:rowId xmlns:a16="http://schemas.microsoft.com/office/drawing/2014/main" val="1399645385"/>
                  </a:ext>
                </a:extLst>
              </a:tr>
              <a:tr h="238322">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bg1"/>
                    </a:solidFill>
                  </a:tcPr>
                </a:tc>
                <a:tc>
                  <a:txBody>
                    <a:bodyPr/>
                    <a:lstStyle/>
                    <a:p>
                      <a:r>
                        <a:rPr lang="en-US" b="1" dirty="0"/>
                        <a:t>Recommendation 10</a:t>
                      </a:r>
                      <a:r>
                        <a:rPr lang="en-US" dirty="0"/>
                        <a:t>: Course Z</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Skills tagging from Coursera for course Z</a:t>
                      </a:r>
                    </a:p>
                  </a:txBody>
                  <a:tcPr>
                    <a:solidFill>
                      <a:schemeClr val="bg1"/>
                    </a:solidFill>
                  </a:tcPr>
                </a:tc>
                <a:tc>
                  <a:txBody>
                    <a:bodyPr/>
                    <a:lstStyle/>
                    <a:p>
                      <a:r>
                        <a:rPr lang="en-US" b="1" dirty="0"/>
                        <a:t>Yes</a:t>
                      </a:r>
                    </a:p>
                  </a:txBody>
                  <a:tcPr>
                    <a:solidFill>
                      <a:schemeClr val="accent2">
                        <a:lumMod val="20000"/>
                        <a:lumOff val="80000"/>
                      </a:schemeClr>
                    </a:solidFill>
                  </a:tcPr>
                </a:tc>
                <a:extLst>
                  <a:ext uri="{0D108BD9-81ED-4DB2-BD59-A6C34878D82A}">
                    <a16:rowId xmlns:a16="http://schemas.microsoft.com/office/drawing/2014/main" val="1034764125"/>
                  </a:ext>
                </a:extLst>
              </a:tr>
            </a:tbl>
          </a:graphicData>
        </a:graphic>
      </p:graphicFrame>
      <p:sp>
        <p:nvSpPr>
          <p:cNvPr id="40" name="Arc 39">
            <a:extLst>
              <a:ext uri="{FF2B5EF4-FFF2-40B4-BE49-F238E27FC236}">
                <a16:creationId xmlns:a16="http://schemas.microsoft.com/office/drawing/2014/main" id="{8B39C8FD-B646-624A-97C8-D62ECD404C07}"/>
              </a:ext>
            </a:extLst>
          </p:cNvPr>
          <p:cNvSpPr/>
          <p:nvPr/>
        </p:nvSpPr>
        <p:spPr>
          <a:xfrm>
            <a:off x="788167" y="3903554"/>
            <a:ext cx="4514316" cy="1097755"/>
          </a:xfrm>
          <a:prstGeom prst="arc">
            <a:avLst>
              <a:gd name="adj1" fmla="val 11016967"/>
              <a:gd name="adj2" fmla="val 21202047"/>
            </a:avLst>
          </a:prstGeom>
          <a:ln>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CEB6DB15-2392-4542-975A-5D01319ACA0B}"/>
              </a:ext>
            </a:extLst>
          </p:cNvPr>
          <p:cNvSpPr txBox="1"/>
          <p:nvPr/>
        </p:nvSpPr>
        <p:spPr>
          <a:xfrm>
            <a:off x="4189814" y="3642517"/>
            <a:ext cx="1701209" cy="338554"/>
          </a:xfrm>
          <a:prstGeom prst="rect">
            <a:avLst/>
          </a:prstGeom>
          <a:noFill/>
        </p:spPr>
        <p:txBody>
          <a:bodyPr wrap="square" rtlCol="0">
            <a:spAutoFit/>
          </a:bodyPr>
          <a:lstStyle/>
          <a:p>
            <a:r>
              <a:rPr lang="en-US" sz="1600" i="1" dirty="0">
                <a:solidFill>
                  <a:schemeClr val="accent2"/>
                </a:solidFill>
              </a:rPr>
              <a:t>Match?</a:t>
            </a:r>
          </a:p>
        </p:txBody>
      </p:sp>
      <p:sp>
        <p:nvSpPr>
          <p:cNvPr id="8" name="Right Brace 7">
            <a:extLst>
              <a:ext uri="{FF2B5EF4-FFF2-40B4-BE49-F238E27FC236}">
                <a16:creationId xmlns:a16="http://schemas.microsoft.com/office/drawing/2014/main" id="{1642A9C6-B9FD-7147-94C8-55751368B39B}"/>
              </a:ext>
            </a:extLst>
          </p:cNvPr>
          <p:cNvSpPr/>
          <p:nvPr/>
        </p:nvSpPr>
        <p:spPr>
          <a:xfrm>
            <a:off x="9326443" y="4149024"/>
            <a:ext cx="336483" cy="18288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70FAA7-D7BA-9E49-806B-47E37AD31202}"/>
                  </a:ext>
                </a:extLst>
              </p:cNvPr>
              <p:cNvSpPr txBox="1"/>
              <p:nvPr/>
            </p:nvSpPr>
            <p:spPr>
              <a:xfrm>
                <a:off x="9662926" y="4721360"/>
                <a:ext cx="2339441" cy="559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i="1">
                              <a:latin typeface="Cambria Math" panose="02040503050406030204" pitchFamily="18" charset="0"/>
                            </a:rPr>
                            <m:t>𝑐𝑜𝑟𝑟𝑒𝑐𝑡</m:t>
                          </m:r>
                          <m:r>
                            <a:rPr lang="en-US" sz="1600" i="1">
                              <a:latin typeface="Cambria Math" panose="02040503050406030204" pitchFamily="18" charset="0"/>
                            </a:rPr>
                            <m:t> </m:t>
                          </m:r>
                          <m:r>
                            <a:rPr lang="en-US" sz="1600" i="1">
                              <a:latin typeface="Cambria Math" panose="02040503050406030204" pitchFamily="18" charset="0"/>
                            </a:rPr>
                            <m:t>𝑟𝑒𝑐𝑜𝑚𝑚𝑒𝑛𝑑𝑎𝑡𝑖𝑜𝑛𝑠</m:t>
                          </m:r>
                        </m:num>
                        <m:den>
                          <m:r>
                            <a:rPr lang="en-US" sz="1600" i="1">
                              <a:latin typeface="Cambria Math" panose="02040503050406030204" pitchFamily="18" charset="0"/>
                              <a:ea typeface="Cambria Math" panose="02040503050406030204" pitchFamily="18" charset="0"/>
                            </a:rPr>
                            <m:t>𝑎𝑙𝑙</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𝑟𝑒𝑐𝑜𝑚𝑚𝑒𝑛𝑑𝑎𝑡𝑖𝑜𝑛𝑠</m:t>
                          </m:r>
                        </m:den>
                      </m:f>
                    </m:oMath>
                  </m:oMathPara>
                </a14:m>
                <a:endParaRPr lang="en-US" sz="1600" dirty="0"/>
              </a:p>
            </p:txBody>
          </p:sp>
        </mc:Choice>
        <mc:Fallback xmlns="">
          <p:sp>
            <p:nvSpPr>
              <p:cNvPr id="9" name="TextBox 8">
                <a:extLst>
                  <a:ext uri="{FF2B5EF4-FFF2-40B4-BE49-F238E27FC236}">
                    <a16:creationId xmlns:a16="http://schemas.microsoft.com/office/drawing/2014/main" id="{8370FAA7-D7BA-9E49-806B-47E37AD31202}"/>
                  </a:ext>
                </a:extLst>
              </p:cNvPr>
              <p:cNvSpPr txBox="1">
                <a:spLocks noRot="1" noChangeAspect="1" noMove="1" noResize="1" noEditPoints="1" noAdjustHandles="1" noChangeArrowheads="1" noChangeShapeType="1" noTextEdit="1"/>
              </p:cNvSpPr>
              <p:nvPr/>
            </p:nvSpPr>
            <p:spPr>
              <a:xfrm>
                <a:off x="9662926" y="4721360"/>
                <a:ext cx="2339441" cy="559897"/>
              </a:xfrm>
              <a:prstGeom prst="rect">
                <a:avLst/>
              </a:prstGeom>
              <a:blipFill>
                <a:blip r:embed="rId3"/>
                <a:stretch>
                  <a:fillRect r="-6989"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3F01EB2-9A39-4D4E-B7F1-CBB944B79548}"/>
              </a:ext>
            </a:extLst>
          </p:cNvPr>
          <p:cNvSpPr txBox="1"/>
          <p:nvPr/>
        </p:nvSpPr>
        <p:spPr>
          <a:xfrm>
            <a:off x="399102" y="6227043"/>
            <a:ext cx="6104020" cy="369332"/>
          </a:xfrm>
          <a:prstGeom prst="rect">
            <a:avLst/>
          </a:prstGeom>
          <a:noFill/>
        </p:spPr>
        <p:txBody>
          <a:bodyPr wrap="square" rtlCol="0">
            <a:spAutoFit/>
          </a:bodyPr>
          <a:lstStyle/>
          <a:p>
            <a:r>
              <a:rPr lang="en-US" dirty="0"/>
              <a:t>Precision was found to be</a:t>
            </a:r>
            <a:r>
              <a:rPr lang="en-US" b="1" u="sng" dirty="0"/>
              <a:t> 0.63</a:t>
            </a:r>
          </a:p>
        </p:txBody>
      </p:sp>
    </p:spTree>
    <p:extLst>
      <p:ext uri="{BB962C8B-B14F-4D97-AF65-F5344CB8AC3E}">
        <p14:creationId xmlns:p14="http://schemas.microsoft.com/office/powerpoint/2010/main" val="1817053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Slide Background Fill">
            <a:extLst>
              <a:ext uri="{FF2B5EF4-FFF2-40B4-BE49-F238E27FC236}">
                <a16:creationId xmlns:a16="http://schemas.microsoft.com/office/drawing/2014/main" id="{99196DA9-A140-B446-8D9F-1567D3421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Cover">
            <a:extLst>
              <a:ext uri="{FF2B5EF4-FFF2-40B4-BE49-F238E27FC236}">
                <a16:creationId xmlns:a16="http://schemas.microsoft.com/office/drawing/2014/main" id="{AE606871-5ACB-D84B-A928-55CA4BBF3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23EA9BF-E47D-F141-9AF8-F2BE292E211A}"/>
              </a:ext>
            </a:extLst>
          </p:cNvPr>
          <p:cNvSpPr/>
          <p:nvPr/>
        </p:nvSpPr>
        <p:spPr>
          <a:xfrm rot="5400000">
            <a:off x="5241644" y="-5259666"/>
            <a:ext cx="1690689" cy="12210023"/>
          </a:xfrm>
          <a:prstGeom prst="rect">
            <a:avLst/>
          </a:prstGeom>
          <a:solidFill>
            <a:srgbClr val="334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grpSp>
        <p:nvGrpSpPr>
          <p:cNvPr id="17" name="Group 16">
            <a:extLst>
              <a:ext uri="{FF2B5EF4-FFF2-40B4-BE49-F238E27FC236}">
                <a16:creationId xmlns:a16="http://schemas.microsoft.com/office/drawing/2014/main" id="{58540633-584C-2F43-A3CC-167DC7E360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23">
              <a:extLst>
                <a:ext uri="{FF2B5EF4-FFF2-40B4-BE49-F238E27FC236}">
                  <a16:creationId xmlns:a16="http://schemas.microsoft.com/office/drawing/2014/main" id="{0F669708-06E0-CD4D-918F-3D51CEE26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24">
              <a:extLst>
                <a:ext uri="{FF2B5EF4-FFF2-40B4-BE49-F238E27FC236}">
                  <a16:creationId xmlns:a16="http://schemas.microsoft.com/office/drawing/2014/main" id="{A9FCBE7E-AB2C-6149-8365-D9F835D75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25">
              <a:extLst>
                <a:ext uri="{FF2B5EF4-FFF2-40B4-BE49-F238E27FC236}">
                  <a16:creationId xmlns:a16="http://schemas.microsoft.com/office/drawing/2014/main" id="{F740E401-EEEB-4041-A146-4E9B9E62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6">
              <a:extLst>
                <a:ext uri="{FF2B5EF4-FFF2-40B4-BE49-F238E27FC236}">
                  <a16:creationId xmlns:a16="http://schemas.microsoft.com/office/drawing/2014/main" id="{40AD159D-3EFF-144F-8BC4-4BC377B42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7">
              <a:extLst>
                <a:ext uri="{FF2B5EF4-FFF2-40B4-BE49-F238E27FC236}">
                  <a16:creationId xmlns:a16="http://schemas.microsoft.com/office/drawing/2014/main" id="{3C22A046-5F14-6744-9BB4-1D37BAED9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8">
              <a:extLst>
                <a:ext uri="{FF2B5EF4-FFF2-40B4-BE49-F238E27FC236}">
                  <a16:creationId xmlns:a16="http://schemas.microsoft.com/office/drawing/2014/main" id="{A0929906-854A-5E46-A38C-C137649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9">
              <a:extLst>
                <a:ext uri="{FF2B5EF4-FFF2-40B4-BE49-F238E27FC236}">
                  <a16:creationId xmlns:a16="http://schemas.microsoft.com/office/drawing/2014/main" id="{AE0F49B8-996F-264A-A74E-05A2EF053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0D39371-4A3E-5844-93F3-7417B341F012}"/>
              </a:ext>
            </a:extLst>
          </p:cNvPr>
          <p:cNvSpPr>
            <a:spLocks noGrp="1"/>
          </p:cNvSpPr>
          <p:nvPr>
            <p:ph type="title"/>
          </p:nvPr>
        </p:nvSpPr>
        <p:spPr/>
        <p:txBody>
          <a:bodyPr>
            <a:normAutofit/>
          </a:bodyPr>
          <a:lstStyle/>
          <a:p>
            <a:r>
              <a:rPr lang="en-US" dirty="0">
                <a:solidFill>
                  <a:schemeClr val="bg1"/>
                </a:solidFill>
              </a:rPr>
              <a:t>Evaluation</a:t>
            </a:r>
          </a:p>
        </p:txBody>
      </p:sp>
      <p:sp>
        <p:nvSpPr>
          <p:cNvPr id="3" name="Slide Number Placeholder 2">
            <a:extLst>
              <a:ext uri="{FF2B5EF4-FFF2-40B4-BE49-F238E27FC236}">
                <a16:creationId xmlns:a16="http://schemas.microsoft.com/office/drawing/2014/main" id="{962B3EFB-CB66-6342-B31B-9916F628C996}"/>
              </a:ext>
            </a:extLst>
          </p:cNvPr>
          <p:cNvSpPr>
            <a:spLocks noGrp="1"/>
          </p:cNvSpPr>
          <p:nvPr>
            <p:ph type="sldNum" sz="quarter" idx="12"/>
          </p:nvPr>
        </p:nvSpPr>
        <p:spPr/>
        <p:txBody>
          <a:bodyPr/>
          <a:lstStyle/>
          <a:p>
            <a:fld id="{3889FD00-25B0-5140-9AE5-BFC056AF466F}" type="slidenum">
              <a:rPr lang="en-US" smtClean="0"/>
              <a:t>27</a:t>
            </a:fld>
            <a:endParaRPr lang="en-US"/>
          </a:p>
        </p:txBody>
      </p:sp>
      <p:graphicFrame>
        <p:nvGraphicFramePr>
          <p:cNvPr id="25" name="Table 4">
            <a:extLst>
              <a:ext uri="{FF2B5EF4-FFF2-40B4-BE49-F238E27FC236}">
                <a16:creationId xmlns:a16="http://schemas.microsoft.com/office/drawing/2014/main" id="{44AE77D4-F3B7-A546-8791-1F29A87BAF7C}"/>
              </a:ext>
            </a:extLst>
          </p:cNvPr>
          <p:cNvGraphicFramePr>
            <a:graphicFrameLocks/>
          </p:cNvGraphicFramePr>
          <p:nvPr>
            <p:extLst>
              <p:ext uri="{D42A27DB-BD31-4B8C-83A1-F6EECF244321}">
                <p14:modId xmlns:p14="http://schemas.microsoft.com/office/powerpoint/2010/main" val="2073872318"/>
              </p:ext>
            </p:extLst>
          </p:nvPr>
        </p:nvGraphicFramePr>
        <p:xfrm>
          <a:off x="1416736" y="2894212"/>
          <a:ext cx="2794898" cy="855626"/>
        </p:xfrm>
        <a:graphic>
          <a:graphicData uri="http://schemas.openxmlformats.org/drawingml/2006/table">
            <a:tbl>
              <a:tblPr firstRow="1" bandRow="1">
                <a:tableStyleId>{073A0DAA-6AF3-43AB-8588-CEC1D06C72B9}</a:tableStyleId>
              </a:tblPr>
              <a:tblGrid>
                <a:gridCol w="948480">
                  <a:extLst>
                    <a:ext uri="{9D8B030D-6E8A-4147-A177-3AD203B41FA5}">
                      <a16:colId xmlns:a16="http://schemas.microsoft.com/office/drawing/2014/main" val="4227420294"/>
                    </a:ext>
                  </a:extLst>
                </a:gridCol>
                <a:gridCol w="967673">
                  <a:extLst>
                    <a:ext uri="{9D8B030D-6E8A-4147-A177-3AD203B41FA5}">
                      <a16:colId xmlns:a16="http://schemas.microsoft.com/office/drawing/2014/main" val="1575353850"/>
                    </a:ext>
                  </a:extLst>
                </a:gridCol>
                <a:gridCol w="878745">
                  <a:extLst>
                    <a:ext uri="{9D8B030D-6E8A-4147-A177-3AD203B41FA5}">
                      <a16:colId xmlns:a16="http://schemas.microsoft.com/office/drawing/2014/main" val="158023428"/>
                    </a:ext>
                  </a:extLst>
                </a:gridCol>
              </a:tblGrid>
              <a:tr h="283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Top 10</a:t>
                      </a:r>
                    </a:p>
                  </a:txBody>
                  <a:tcPr>
                    <a:lnB w="12700" cap="flat" cmpd="sng" algn="ctr">
                      <a:solidFill>
                        <a:schemeClr val="bg2">
                          <a:lumMod val="90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Top 5</a:t>
                      </a:r>
                    </a:p>
                  </a:txBody>
                  <a:tcPr>
                    <a:lnB w="12700" cap="flat" cmpd="sng" algn="ctr">
                      <a:solidFill>
                        <a:schemeClr val="bg2">
                          <a:lumMod val="90000"/>
                        </a:schemeClr>
                      </a:solidFill>
                      <a:prstDash val="solid"/>
                      <a:round/>
                      <a:headEnd type="none" w="med" len="med"/>
                      <a:tailEnd type="none" w="med" len="med"/>
                    </a:lnB>
                  </a:tcPr>
                </a:tc>
                <a:tc>
                  <a:txBody>
                    <a:bodyPr/>
                    <a:lstStyle/>
                    <a:p>
                      <a:pPr algn="ctr"/>
                      <a:r>
                        <a:rPr lang="en-US" sz="2000" b="0" dirty="0">
                          <a:solidFill>
                            <a:schemeClr val="bg2"/>
                          </a:solidFill>
                        </a:rPr>
                        <a:t>Top 3</a:t>
                      </a:r>
                    </a:p>
                  </a:txBody>
                  <a:tcPr>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295594168"/>
                  </a:ext>
                </a:extLst>
              </a:tr>
              <a:tr h="459386">
                <a:tc>
                  <a:txBody>
                    <a:bodyPr/>
                    <a:lstStyle/>
                    <a:p>
                      <a:pPr algn="ctr"/>
                      <a:r>
                        <a:rPr lang="en-US" sz="2000" dirty="0"/>
                        <a:t>0.63</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ctr"/>
                      <a:r>
                        <a:rPr lang="en-US" sz="2000" b="1" dirty="0"/>
                        <a:t>0.68</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ctr"/>
                      <a:r>
                        <a:rPr lang="en-US" sz="2000" b="1" dirty="0"/>
                        <a:t>0.68</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82036264"/>
                  </a:ext>
                </a:extLst>
              </a:tr>
            </a:tbl>
          </a:graphicData>
        </a:graphic>
      </p:graphicFrame>
      <p:sp>
        <p:nvSpPr>
          <p:cNvPr id="26" name="TextBox 25">
            <a:extLst>
              <a:ext uri="{FF2B5EF4-FFF2-40B4-BE49-F238E27FC236}">
                <a16:creationId xmlns:a16="http://schemas.microsoft.com/office/drawing/2014/main" id="{B5953334-D44F-EF42-8712-F041C538CA9E}"/>
              </a:ext>
            </a:extLst>
          </p:cNvPr>
          <p:cNvSpPr txBox="1"/>
          <p:nvPr/>
        </p:nvSpPr>
        <p:spPr>
          <a:xfrm>
            <a:off x="588539" y="1879375"/>
            <a:ext cx="11600409" cy="3385542"/>
          </a:xfrm>
          <a:prstGeom prst="rect">
            <a:avLst/>
          </a:prstGeom>
          <a:noFill/>
        </p:spPr>
        <p:txBody>
          <a:bodyPr wrap="square" rtlCol="0">
            <a:spAutoFit/>
          </a:bodyPr>
          <a:lstStyle/>
          <a:p>
            <a:pPr marL="457200" indent="-457200">
              <a:buFont typeface="Arial" panose="020B0604020202020204" pitchFamily="34" charset="0"/>
              <a:buChar char="•"/>
            </a:pPr>
            <a:r>
              <a:rPr lang="en-US" sz="2800" dirty="0"/>
              <a:t>Evaluation process was repeated, using only </a:t>
            </a:r>
            <a:r>
              <a:rPr lang="en-US" sz="2800" b="1" dirty="0"/>
              <a:t>Top 5 </a:t>
            </a:r>
            <a:r>
              <a:rPr lang="en-US" sz="2800" dirty="0"/>
              <a:t>and </a:t>
            </a:r>
            <a:r>
              <a:rPr lang="en-US" sz="2800" b="1" dirty="0"/>
              <a:t>Top 3 </a:t>
            </a:r>
            <a:r>
              <a:rPr lang="en-US" sz="2800" dirty="0"/>
              <a:t>recommendations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1050" dirty="0"/>
          </a:p>
          <a:p>
            <a:pPr marL="457200" indent="-457200">
              <a:buFont typeface="Arial" panose="020B0604020202020204" pitchFamily="34" charset="0"/>
              <a:buChar char="•"/>
            </a:pPr>
            <a:r>
              <a:rPr lang="en-US" sz="2800" dirty="0"/>
              <a:t>Recommender model with proficiency levels combined was also ran and evaluated</a:t>
            </a:r>
          </a:p>
          <a:p>
            <a:r>
              <a:rPr lang="en-US" sz="2800" dirty="0"/>
              <a:t> </a:t>
            </a:r>
          </a:p>
        </p:txBody>
      </p:sp>
      <p:sp>
        <p:nvSpPr>
          <p:cNvPr id="27" name="Slide Number Placeholder 2">
            <a:extLst>
              <a:ext uri="{FF2B5EF4-FFF2-40B4-BE49-F238E27FC236}">
                <a16:creationId xmlns:a16="http://schemas.microsoft.com/office/drawing/2014/main" id="{67D3CB84-74E0-9E4B-B1AE-5536209FCB3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89FD00-25B0-5140-9AE5-BFC056AF466F}" type="slidenum">
              <a:rPr lang="en-US" smtClean="0"/>
              <a:pPr/>
              <a:t>27</a:t>
            </a:fld>
            <a:endParaRPr lang="en-US"/>
          </a:p>
        </p:txBody>
      </p:sp>
      <p:sp>
        <p:nvSpPr>
          <p:cNvPr id="31" name="TextBox 30">
            <a:extLst>
              <a:ext uri="{FF2B5EF4-FFF2-40B4-BE49-F238E27FC236}">
                <a16:creationId xmlns:a16="http://schemas.microsoft.com/office/drawing/2014/main" id="{E83FF43A-F063-674B-A7B0-3C32760355F9}"/>
              </a:ext>
            </a:extLst>
          </p:cNvPr>
          <p:cNvSpPr txBox="1"/>
          <p:nvPr/>
        </p:nvSpPr>
        <p:spPr>
          <a:xfrm>
            <a:off x="4211634" y="-457392"/>
            <a:ext cx="5459915" cy="369332"/>
          </a:xfrm>
          <a:prstGeom prst="rect">
            <a:avLst/>
          </a:prstGeom>
          <a:noFill/>
        </p:spPr>
        <p:txBody>
          <a:bodyPr wrap="square" rtlCol="0">
            <a:spAutoFit/>
          </a:bodyPr>
          <a:lstStyle/>
          <a:p>
            <a:r>
              <a:rPr lang="en-US" dirty="0">
                <a:solidFill>
                  <a:srgbClr val="FF0000"/>
                </a:solidFill>
              </a:rPr>
              <a:t>Purpose of slide: recommend ‘best’ model from eval</a:t>
            </a:r>
          </a:p>
        </p:txBody>
      </p:sp>
      <p:sp>
        <p:nvSpPr>
          <p:cNvPr id="6" name="Rectangle 5">
            <a:extLst>
              <a:ext uri="{FF2B5EF4-FFF2-40B4-BE49-F238E27FC236}">
                <a16:creationId xmlns:a16="http://schemas.microsoft.com/office/drawing/2014/main" id="{A07E42D9-1B8F-5643-9028-E29AEA2865DC}"/>
              </a:ext>
            </a:extLst>
          </p:cNvPr>
          <p:cNvSpPr/>
          <p:nvPr/>
        </p:nvSpPr>
        <p:spPr>
          <a:xfrm>
            <a:off x="838200" y="5209953"/>
            <a:ext cx="6746868" cy="4662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Table 4">
            <a:extLst>
              <a:ext uri="{FF2B5EF4-FFF2-40B4-BE49-F238E27FC236}">
                <a16:creationId xmlns:a16="http://schemas.microsoft.com/office/drawing/2014/main" id="{EE23C584-F425-664B-AD79-D5FF722D1F97}"/>
              </a:ext>
            </a:extLst>
          </p:cNvPr>
          <p:cNvGraphicFramePr>
            <a:graphicFrameLocks/>
          </p:cNvGraphicFramePr>
          <p:nvPr>
            <p:extLst>
              <p:ext uri="{D42A27DB-BD31-4B8C-83A1-F6EECF244321}">
                <p14:modId xmlns:p14="http://schemas.microsoft.com/office/powerpoint/2010/main" val="2519022623"/>
              </p:ext>
            </p:extLst>
          </p:nvPr>
        </p:nvGraphicFramePr>
        <p:xfrm>
          <a:off x="1106210" y="4737842"/>
          <a:ext cx="8676039" cy="1737360"/>
        </p:xfrm>
        <a:graphic>
          <a:graphicData uri="http://schemas.openxmlformats.org/drawingml/2006/table">
            <a:tbl>
              <a:tblPr firstRow="1" bandRow="1">
                <a:tableStyleId>{073A0DAA-6AF3-43AB-8588-CEC1D06C72B9}</a:tableStyleId>
              </a:tblPr>
              <a:tblGrid>
                <a:gridCol w="3951972">
                  <a:extLst>
                    <a:ext uri="{9D8B030D-6E8A-4147-A177-3AD203B41FA5}">
                      <a16:colId xmlns:a16="http://schemas.microsoft.com/office/drawing/2014/main" val="126914998"/>
                    </a:ext>
                  </a:extLst>
                </a:gridCol>
                <a:gridCol w="1603165">
                  <a:extLst>
                    <a:ext uri="{9D8B030D-6E8A-4147-A177-3AD203B41FA5}">
                      <a16:colId xmlns:a16="http://schemas.microsoft.com/office/drawing/2014/main" val="4227420294"/>
                    </a:ext>
                  </a:extLst>
                </a:gridCol>
                <a:gridCol w="1635606">
                  <a:extLst>
                    <a:ext uri="{9D8B030D-6E8A-4147-A177-3AD203B41FA5}">
                      <a16:colId xmlns:a16="http://schemas.microsoft.com/office/drawing/2014/main" val="1575353850"/>
                    </a:ext>
                  </a:extLst>
                </a:gridCol>
                <a:gridCol w="1485296">
                  <a:extLst>
                    <a:ext uri="{9D8B030D-6E8A-4147-A177-3AD203B41FA5}">
                      <a16:colId xmlns:a16="http://schemas.microsoft.com/office/drawing/2014/main" val="1490061885"/>
                    </a:ext>
                  </a:extLst>
                </a:gridCol>
              </a:tblGrid>
              <a:tr h="283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2"/>
                          </a:solidFill>
                        </a:rPr>
                        <a:t>Model used</a:t>
                      </a:r>
                    </a:p>
                  </a:txBody>
                  <a:tcPr>
                    <a:lnB w="12700" cap="flat" cmpd="sng" algn="ctr">
                      <a:solidFill>
                        <a:schemeClr val="bg2">
                          <a:lumMod val="90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Top 10</a:t>
                      </a:r>
                    </a:p>
                  </a:txBody>
                  <a:tcPr>
                    <a:lnB w="12700" cap="flat" cmpd="sng" algn="ctr">
                      <a:solidFill>
                        <a:schemeClr val="bg2">
                          <a:lumMod val="90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Top 5</a:t>
                      </a:r>
                    </a:p>
                  </a:txBody>
                  <a:tcPr>
                    <a:lnB w="12700" cap="flat" cmpd="sng" algn="ctr">
                      <a:solidFill>
                        <a:schemeClr val="bg2">
                          <a:lumMod val="90000"/>
                        </a:schemeClr>
                      </a:solidFill>
                      <a:prstDash val="solid"/>
                      <a:round/>
                      <a:headEnd type="none" w="med" len="med"/>
                      <a:tailEnd type="none" w="med" len="med"/>
                    </a:lnB>
                  </a:tcPr>
                </a:tc>
                <a:tc>
                  <a:txBody>
                    <a:bodyPr/>
                    <a:lstStyle/>
                    <a:p>
                      <a:pPr algn="ctr"/>
                      <a:r>
                        <a:rPr lang="en-US" sz="2000" b="0" dirty="0">
                          <a:solidFill>
                            <a:schemeClr val="bg2"/>
                          </a:solidFill>
                        </a:rPr>
                        <a:t>Top 3</a:t>
                      </a:r>
                    </a:p>
                  </a:txBody>
                  <a:tcPr>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295594168"/>
                  </a:ext>
                </a:extLst>
              </a:tr>
              <a:tr h="459386">
                <a:tc>
                  <a:txBody>
                    <a:bodyPr/>
                    <a:lstStyle/>
                    <a:p>
                      <a:pPr algn="l"/>
                      <a:r>
                        <a:rPr lang="en-US" sz="2000" dirty="0"/>
                        <a:t>Level-by-Level </a:t>
                      </a:r>
                    </a:p>
                    <a:p>
                      <a:pPr algn="l"/>
                      <a:r>
                        <a:rPr lang="en-US" sz="1800" dirty="0"/>
                        <a:t>(Level 1</a:t>
                      </a:r>
                      <a:r>
                        <a:rPr lang="en-US" sz="1800" dirty="0">
                          <a:sym typeface="Wingdings" pitchFamily="2" charset="2"/>
                        </a:rPr>
                        <a:t>, Level 2, Level 3) </a:t>
                      </a:r>
                      <a:endParaRPr lang="en-US" sz="1800" dirty="0"/>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20000"/>
                        <a:lumOff val="80000"/>
                      </a:schemeClr>
                    </a:solidFill>
                  </a:tcPr>
                </a:tc>
                <a:tc>
                  <a:txBody>
                    <a:bodyPr/>
                    <a:lstStyle/>
                    <a:p>
                      <a:pPr algn="ctr"/>
                      <a:r>
                        <a:rPr lang="en-US" sz="2000" dirty="0"/>
                        <a:t>0.63</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ctr"/>
                      <a:r>
                        <a:rPr lang="en-US" sz="2000" b="0" dirty="0"/>
                        <a:t>0.68</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ctr"/>
                      <a:r>
                        <a:rPr lang="en-US" sz="2000" b="0" dirty="0"/>
                        <a:t>0.68</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82036264"/>
                  </a:ext>
                </a:extLst>
              </a:tr>
              <a:tr h="459386">
                <a:tc>
                  <a:txBody>
                    <a:bodyPr/>
                    <a:lstStyle/>
                    <a:p>
                      <a:pPr algn="l"/>
                      <a:r>
                        <a:rPr lang="en-US" sz="2000" dirty="0"/>
                        <a:t>Combining proficiency levels </a:t>
                      </a:r>
                    </a:p>
                    <a:p>
                      <a:pPr algn="l"/>
                      <a:r>
                        <a:rPr lang="en-US" sz="1800" dirty="0"/>
                        <a:t>(</a:t>
                      </a:r>
                      <a:r>
                        <a:rPr lang="en-US" sz="1800" dirty="0">
                          <a:sym typeface="Wingdings" pitchFamily="2" charset="2"/>
                        </a:rPr>
                        <a:t>Levels 1+2+3)</a:t>
                      </a:r>
                      <a:endParaRPr lang="en-US" sz="1800" dirty="0"/>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3">
                        <a:lumMod val="20000"/>
                        <a:lumOff val="80000"/>
                      </a:schemeClr>
                    </a:solidFill>
                  </a:tcPr>
                </a:tc>
                <a:tc>
                  <a:txBody>
                    <a:bodyPr/>
                    <a:lstStyle/>
                    <a:p>
                      <a:pPr algn="ctr"/>
                      <a:r>
                        <a:rPr lang="en-US" sz="2000" dirty="0"/>
                        <a:t>0.56</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ctr"/>
                      <a:r>
                        <a:rPr lang="en-US" sz="2000" dirty="0"/>
                        <a:t>0.63</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ctr"/>
                      <a:r>
                        <a:rPr lang="en-US" sz="2000" dirty="0"/>
                        <a:t>0.68</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8685036"/>
                  </a:ext>
                </a:extLst>
              </a:tr>
            </a:tbl>
          </a:graphicData>
        </a:graphic>
      </p:graphicFrame>
      <p:sp>
        <p:nvSpPr>
          <p:cNvPr id="8" name="TextBox 7">
            <a:extLst>
              <a:ext uri="{FF2B5EF4-FFF2-40B4-BE49-F238E27FC236}">
                <a16:creationId xmlns:a16="http://schemas.microsoft.com/office/drawing/2014/main" id="{80BDBA0B-DCE6-DD42-98BE-716850B044C6}"/>
              </a:ext>
            </a:extLst>
          </p:cNvPr>
          <p:cNvSpPr txBox="1"/>
          <p:nvPr/>
        </p:nvSpPr>
        <p:spPr>
          <a:xfrm>
            <a:off x="4987486" y="3239323"/>
            <a:ext cx="5305376" cy="369332"/>
          </a:xfrm>
          <a:prstGeom prst="rect">
            <a:avLst/>
          </a:prstGeom>
          <a:noFill/>
        </p:spPr>
        <p:txBody>
          <a:bodyPr wrap="square" rtlCol="0">
            <a:spAutoFit/>
          </a:bodyPr>
          <a:lstStyle/>
          <a:p>
            <a:r>
              <a:rPr lang="en-US" dirty="0">
                <a:solidFill>
                  <a:schemeClr val="accent2"/>
                </a:solidFill>
              </a:rPr>
              <a:t>Precision improves from 0.63 to 0.68</a:t>
            </a:r>
          </a:p>
        </p:txBody>
      </p:sp>
      <p:cxnSp>
        <p:nvCxnSpPr>
          <p:cNvPr id="10" name="Straight Arrow Connector 9">
            <a:extLst>
              <a:ext uri="{FF2B5EF4-FFF2-40B4-BE49-F238E27FC236}">
                <a16:creationId xmlns:a16="http://schemas.microsoft.com/office/drawing/2014/main" id="{7E96642D-206F-694A-B362-C28DE0739FB1}"/>
              </a:ext>
            </a:extLst>
          </p:cNvPr>
          <p:cNvCxnSpPr>
            <a:cxnSpLocks/>
            <a:endCxn id="8" idx="1"/>
          </p:cNvCxnSpPr>
          <p:nvPr/>
        </p:nvCxnSpPr>
        <p:spPr>
          <a:xfrm flipV="1">
            <a:off x="4211634" y="3423989"/>
            <a:ext cx="775852" cy="101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Arc 12">
            <a:extLst>
              <a:ext uri="{FF2B5EF4-FFF2-40B4-BE49-F238E27FC236}">
                <a16:creationId xmlns:a16="http://schemas.microsoft.com/office/drawing/2014/main" id="{97D93EA7-DCED-B846-B571-EC244F57CEA8}"/>
              </a:ext>
            </a:extLst>
          </p:cNvPr>
          <p:cNvSpPr/>
          <p:nvPr/>
        </p:nvSpPr>
        <p:spPr>
          <a:xfrm rot="2974440">
            <a:off x="8546642" y="5148742"/>
            <a:ext cx="1045113" cy="983102"/>
          </a:xfrm>
          <a:prstGeom prst="arc">
            <a:avLst/>
          </a:prstGeom>
          <a:ln>
            <a:tailEnd type="arrow"/>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F86476F6-68E7-A549-AF7A-2E11E81EF39C}"/>
              </a:ext>
            </a:extLst>
          </p:cNvPr>
          <p:cNvSpPr txBox="1"/>
          <p:nvPr/>
        </p:nvSpPr>
        <p:spPr>
          <a:xfrm>
            <a:off x="9800272" y="5317127"/>
            <a:ext cx="1681965" cy="646331"/>
          </a:xfrm>
          <a:prstGeom prst="rect">
            <a:avLst/>
          </a:prstGeom>
          <a:noFill/>
        </p:spPr>
        <p:txBody>
          <a:bodyPr wrap="square" rtlCol="0">
            <a:spAutoFit/>
          </a:bodyPr>
          <a:lstStyle/>
          <a:p>
            <a:r>
              <a:rPr lang="en-US" dirty="0">
                <a:solidFill>
                  <a:schemeClr val="accent2"/>
                </a:solidFill>
              </a:rPr>
              <a:t>Precision does NOT improve</a:t>
            </a:r>
          </a:p>
        </p:txBody>
      </p:sp>
      <p:sp>
        <p:nvSpPr>
          <p:cNvPr id="33" name="Rectangle 32">
            <a:extLst>
              <a:ext uri="{FF2B5EF4-FFF2-40B4-BE49-F238E27FC236}">
                <a16:creationId xmlns:a16="http://schemas.microsoft.com/office/drawing/2014/main" id="{4AE18EEB-CB9F-6140-8E1A-C8F1B367B6F5}"/>
              </a:ext>
            </a:extLst>
          </p:cNvPr>
          <p:cNvSpPr/>
          <p:nvPr/>
        </p:nvSpPr>
        <p:spPr>
          <a:xfrm>
            <a:off x="6784596" y="4737841"/>
            <a:ext cx="1426101" cy="106016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4" name="TextBox 33">
            <a:extLst>
              <a:ext uri="{FF2B5EF4-FFF2-40B4-BE49-F238E27FC236}">
                <a16:creationId xmlns:a16="http://schemas.microsoft.com/office/drawing/2014/main" id="{FA6FD945-CDAC-4343-8DC9-052043D30E18}"/>
              </a:ext>
            </a:extLst>
          </p:cNvPr>
          <p:cNvSpPr txBox="1"/>
          <p:nvPr/>
        </p:nvSpPr>
        <p:spPr>
          <a:xfrm>
            <a:off x="3968885" y="5646466"/>
            <a:ext cx="4128428" cy="923330"/>
          </a:xfrm>
          <a:prstGeom prst="rect">
            <a:avLst/>
          </a:prstGeom>
          <a:solidFill>
            <a:schemeClr val="bg1"/>
          </a:solidFill>
        </p:spPr>
        <p:txBody>
          <a:bodyPr wrap="square" rtlCol="0">
            <a:spAutoFit/>
          </a:bodyPr>
          <a:lstStyle/>
          <a:p>
            <a:r>
              <a:rPr lang="en-US" dirty="0">
                <a:solidFill>
                  <a:srgbClr val="FF0000"/>
                </a:solidFill>
              </a:rPr>
              <a:t>Recommendation: Use level-by-level recommendations and return top 3/top 5 courses (top 5 provides more choices) </a:t>
            </a:r>
          </a:p>
        </p:txBody>
      </p:sp>
    </p:spTree>
    <p:extLst>
      <p:ext uri="{BB962C8B-B14F-4D97-AF65-F5344CB8AC3E}">
        <p14:creationId xmlns:p14="http://schemas.microsoft.com/office/powerpoint/2010/main" val="70107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 name="Picture 25" descr="Timeline&#10;&#10;Description automatically generated">
            <a:extLst>
              <a:ext uri="{FF2B5EF4-FFF2-40B4-BE49-F238E27FC236}">
                <a16:creationId xmlns:a16="http://schemas.microsoft.com/office/drawing/2014/main" id="{1A9E504F-17C1-564B-B309-CE12290E014A}"/>
              </a:ext>
            </a:extLst>
          </p:cNvPr>
          <p:cNvPicPr>
            <a:picLocks noChangeAspect="1"/>
          </p:cNvPicPr>
          <p:nvPr/>
        </p:nvPicPr>
        <p:blipFill rotWithShape="1">
          <a:blip r:embed="rId3">
            <a:alphaModFix/>
          </a:blip>
          <a:srcRect l="-1" t="-1" r="418" b="-10087"/>
          <a:stretch/>
        </p:blipFill>
        <p:spPr>
          <a:xfrm>
            <a:off x="0" y="-7690"/>
            <a:ext cx="12192000" cy="7177021"/>
          </a:xfrm>
          <a:prstGeom prst="rect">
            <a:avLst/>
          </a:prstGeom>
          <a:solidFill>
            <a:schemeClr val="tx1"/>
          </a:solidFill>
        </p:spPr>
      </p:pic>
      <p:sp>
        <p:nvSpPr>
          <p:cNvPr id="34" name="Rectangle 33">
            <a:extLst>
              <a:ext uri="{FF2B5EF4-FFF2-40B4-BE49-F238E27FC236}">
                <a16:creationId xmlns:a16="http://schemas.microsoft.com/office/drawing/2014/main" id="{5CA4770A-B7CC-3145-8C80-D33A999730E4}"/>
              </a:ext>
            </a:extLst>
          </p:cNvPr>
          <p:cNvSpPr/>
          <p:nvPr/>
        </p:nvSpPr>
        <p:spPr>
          <a:xfrm>
            <a:off x="0" y="0"/>
            <a:ext cx="12192000" cy="6858000"/>
          </a:xfrm>
          <a:prstGeom prst="rect">
            <a:avLst/>
          </a:prstGeom>
          <a:solidFill>
            <a:srgbClr val="000000">
              <a:alpha val="6588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E15636B3-BFC7-E743-86E0-CEBCEA5A7315}"/>
              </a:ext>
            </a:extLst>
          </p:cNvPr>
          <p:cNvSpPr>
            <a:spLocks noGrp="1"/>
          </p:cNvSpPr>
          <p:nvPr>
            <p:ph type="title"/>
          </p:nvPr>
        </p:nvSpPr>
        <p:spPr>
          <a:xfrm>
            <a:off x="1524000" y="1122362"/>
            <a:ext cx="9144000" cy="2488346"/>
          </a:xfrm>
        </p:spPr>
        <p:txBody>
          <a:bodyPr vert="horz" lIns="91440" tIns="45720" rIns="91440" bIns="45720" rtlCol="0" anchor="b">
            <a:normAutofit/>
          </a:bodyPr>
          <a:lstStyle/>
          <a:p>
            <a:pPr algn="ctr"/>
            <a:r>
              <a:rPr lang="en-US" dirty="0">
                <a:solidFill>
                  <a:srgbClr val="FFFFFF"/>
                </a:solidFill>
              </a:rPr>
              <a:t>Demo</a:t>
            </a:r>
          </a:p>
        </p:txBody>
      </p:sp>
    </p:spTree>
    <p:extLst>
      <p:ext uri="{BB962C8B-B14F-4D97-AF65-F5344CB8AC3E}">
        <p14:creationId xmlns:p14="http://schemas.microsoft.com/office/powerpoint/2010/main" val="207407260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49000">
              <a:srgbClr val="394F60"/>
            </a:gs>
            <a:gs pos="65000">
              <a:srgbClr val="374C5D"/>
            </a:gs>
            <a:gs pos="37000">
              <a:srgbClr val="3D5468"/>
            </a:gs>
            <a:gs pos="84000">
              <a:srgbClr val="273843"/>
            </a:gs>
          </a:gsLst>
          <a:lin ang="5400000" scaled="1"/>
        </a:gra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5328748-D860-7E4A-97BD-F2D4594C98B7}"/>
              </a:ext>
            </a:extLst>
          </p:cNvPr>
          <p:cNvSpPr/>
          <p:nvPr/>
        </p:nvSpPr>
        <p:spPr>
          <a:xfrm>
            <a:off x="5904118" y="1837418"/>
            <a:ext cx="6753947" cy="2458612"/>
          </a:xfrm>
          <a:prstGeom prst="ellipse">
            <a:avLst/>
          </a:prstGeom>
          <a:solidFill>
            <a:srgbClr val="3E596C"/>
          </a:soli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at is project scope? Defining and outlining project success">
            <a:extLst>
              <a:ext uri="{FF2B5EF4-FFF2-40B4-BE49-F238E27FC236}">
                <a16:creationId xmlns:a16="http://schemas.microsoft.com/office/drawing/2014/main" id="{15FB1B8B-3810-2B4B-801A-865E02B0FE3D}"/>
              </a:ext>
            </a:extLst>
          </p:cNvPr>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r="10950"/>
          <a:stretch/>
        </p:blipFill>
        <p:spPr bwMode="auto">
          <a:xfrm>
            <a:off x="7565922" y="3263462"/>
            <a:ext cx="4626078" cy="36361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What is project scope? Defining and outlining project success">
            <a:extLst>
              <a:ext uri="{FF2B5EF4-FFF2-40B4-BE49-F238E27FC236}">
                <a16:creationId xmlns:a16="http://schemas.microsoft.com/office/drawing/2014/main" id="{4CB01571-EB28-AD48-B65C-8A214D0484BC}"/>
              </a:ext>
            </a:extLst>
          </p:cNvPr>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92" t="32424" r="96852"/>
          <a:stretch/>
        </p:blipFill>
        <p:spPr bwMode="auto">
          <a:xfrm>
            <a:off x="-437947" y="4435308"/>
            <a:ext cx="8008535" cy="24586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EB669D2-1D88-144A-A320-47F57713369C}"/>
              </a:ext>
            </a:extLst>
          </p:cNvPr>
          <p:cNvSpPr/>
          <p:nvPr/>
        </p:nvSpPr>
        <p:spPr>
          <a:xfrm>
            <a:off x="-62141" y="1313876"/>
            <a:ext cx="12344400" cy="5570978"/>
          </a:xfrm>
          <a:prstGeom prst="rect">
            <a:avLst/>
          </a:prstGeom>
          <a:solidFill>
            <a:srgbClr val="00000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 name="Content Placeholder 2">
            <a:extLst>
              <a:ext uri="{FF2B5EF4-FFF2-40B4-BE49-F238E27FC236}">
                <a16:creationId xmlns:a16="http://schemas.microsoft.com/office/drawing/2014/main" id="{AF2D356C-0BAF-7A4D-A120-9E737C8F416B}"/>
              </a:ext>
            </a:extLst>
          </p:cNvPr>
          <p:cNvSpPr>
            <a:spLocks noGrp="1"/>
          </p:cNvSpPr>
          <p:nvPr>
            <p:ph idx="1"/>
          </p:nvPr>
        </p:nvSpPr>
        <p:spPr>
          <a:xfrm>
            <a:off x="469796" y="1465192"/>
            <a:ext cx="10096604" cy="4682605"/>
          </a:xfrm>
          <a:noFill/>
        </p:spPr>
        <p:txBody>
          <a:bodyPr>
            <a:noAutofit/>
          </a:bodyPr>
          <a:lstStyle/>
          <a:p>
            <a:r>
              <a:rPr lang="en-US" sz="2200" dirty="0">
                <a:solidFill>
                  <a:schemeClr val="bg1"/>
                </a:solidFill>
              </a:rPr>
              <a:t>Identified areas for future data collection (e.g. employee proficiency, course details) once an internal competency framework is established.</a:t>
            </a:r>
          </a:p>
          <a:p>
            <a:r>
              <a:rPr lang="en-US" sz="2200" dirty="0">
                <a:solidFill>
                  <a:schemeClr val="bg1"/>
                </a:solidFill>
              </a:rPr>
              <a:t>Decide how to address employee skill gaps (Level by level, grouping proficiency levels </a:t>
            </a:r>
            <a:r>
              <a:rPr lang="en-US" sz="2200" dirty="0" err="1">
                <a:solidFill>
                  <a:schemeClr val="bg1"/>
                </a:solidFill>
              </a:rPr>
              <a:t>etc</a:t>
            </a:r>
            <a:r>
              <a:rPr lang="en-US" sz="2200" dirty="0">
                <a:solidFill>
                  <a:schemeClr val="bg1"/>
                </a:solidFill>
              </a:rPr>
              <a:t>). These rules can be easily weaved into the current system because of the way it is currently structured.</a:t>
            </a:r>
          </a:p>
          <a:p>
            <a:r>
              <a:rPr lang="en-US" sz="2200" dirty="0">
                <a:solidFill>
                  <a:schemeClr val="bg1"/>
                </a:solidFill>
              </a:rPr>
              <a:t>Cater for skills that may not have relevant courses in course database. E.g., </a:t>
            </a:r>
            <a:r>
              <a:rPr lang="en-US" sz="2200" dirty="0">
                <a:solidFill>
                  <a:schemeClr val="bg1"/>
                </a:solidFill>
                <a:sym typeface="Wingdings" pitchFamily="2" charset="2"/>
              </a:rPr>
              <a:t>If recommendations fall below a certain similarity score, the system can return ‘no courses found’. </a:t>
            </a:r>
            <a:endParaRPr lang="en-US" sz="2200" dirty="0">
              <a:solidFill>
                <a:schemeClr val="bg1"/>
              </a:solidFill>
            </a:endParaRPr>
          </a:p>
          <a:p>
            <a:r>
              <a:rPr lang="en-US" sz="2200" dirty="0">
                <a:solidFill>
                  <a:schemeClr val="bg1"/>
                </a:solidFill>
              </a:rPr>
              <a:t>Users testing on the system. With sufficient feedback data, we could better evaluate how useful the recommendations are in reality. This can be used to further fine-tune the model.</a:t>
            </a:r>
          </a:p>
          <a:p>
            <a:r>
              <a:rPr lang="en-US" sz="2200" dirty="0">
                <a:solidFill>
                  <a:schemeClr val="bg1"/>
                </a:solidFill>
              </a:rPr>
              <a:t>Explore further types of analysis, e.g. topic modelling</a:t>
            </a:r>
          </a:p>
        </p:txBody>
      </p:sp>
      <p:sp>
        <p:nvSpPr>
          <p:cNvPr id="2" name="Title 1">
            <a:extLst>
              <a:ext uri="{FF2B5EF4-FFF2-40B4-BE49-F238E27FC236}">
                <a16:creationId xmlns:a16="http://schemas.microsoft.com/office/drawing/2014/main" id="{D0A55CAC-8F62-DC43-BBA5-8A0BB49FE614}"/>
              </a:ext>
            </a:extLst>
          </p:cNvPr>
          <p:cNvSpPr>
            <a:spLocks noGrp="1"/>
          </p:cNvSpPr>
          <p:nvPr>
            <p:ph type="title"/>
          </p:nvPr>
        </p:nvSpPr>
        <p:spPr>
          <a:xfrm>
            <a:off x="838200" y="365125"/>
            <a:ext cx="10515600" cy="963461"/>
          </a:xfrm>
        </p:spPr>
        <p:txBody>
          <a:bodyPr/>
          <a:lstStyle/>
          <a:p>
            <a:r>
              <a:rPr lang="en-US" b="1" dirty="0">
                <a:solidFill>
                  <a:schemeClr val="bg1"/>
                </a:solidFill>
              </a:rPr>
              <a:t>Next Steps</a:t>
            </a:r>
          </a:p>
        </p:txBody>
      </p:sp>
      <p:sp>
        <p:nvSpPr>
          <p:cNvPr id="4" name="Slide Number Placeholder 3">
            <a:extLst>
              <a:ext uri="{FF2B5EF4-FFF2-40B4-BE49-F238E27FC236}">
                <a16:creationId xmlns:a16="http://schemas.microsoft.com/office/drawing/2014/main" id="{CFB804F5-25C9-6840-8AE2-2A8C42F39197}"/>
              </a:ext>
            </a:extLst>
          </p:cNvPr>
          <p:cNvSpPr>
            <a:spLocks noGrp="1"/>
          </p:cNvSpPr>
          <p:nvPr>
            <p:ph type="sldNum" sz="quarter" idx="12"/>
          </p:nvPr>
        </p:nvSpPr>
        <p:spPr/>
        <p:txBody>
          <a:bodyPr/>
          <a:lstStyle/>
          <a:p>
            <a:fld id="{3889FD00-25B0-5140-9AE5-BFC056AF466F}" type="slidenum">
              <a:rPr lang="en-US" smtClean="0"/>
              <a:t>29</a:t>
            </a:fld>
            <a:endParaRPr lang="en-US" dirty="0"/>
          </a:p>
        </p:txBody>
      </p:sp>
    </p:spTree>
    <p:extLst>
      <p:ext uri="{BB962C8B-B14F-4D97-AF65-F5344CB8AC3E}">
        <p14:creationId xmlns:p14="http://schemas.microsoft.com/office/powerpoint/2010/main" val="318592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73125F4-F6C6-E142-A724-F7E2385DC1C2}"/>
              </a:ext>
            </a:extLst>
          </p:cNvPr>
          <p:cNvSpPr/>
          <p:nvPr/>
        </p:nvSpPr>
        <p:spPr>
          <a:xfrm rot="5400000">
            <a:off x="5197611" y="-5215637"/>
            <a:ext cx="1778750" cy="12210023"/>
          </a:xfrm>
          <a:prstGeom prst="rect">
            <a:avLst/>
          </a:prstGeom>
          <a:solidFill>
            <a:srgbClr val="334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sp>
        <p:nvSpPr>
          <p:cNvPr id="2" name="Title 1">
            <a:extLst>
              <a:ext uri="{FF2B5EF4-FFF2-40B4-BE49-F238E27FC236}">
                <a16:creationId xmlns:a16="http://schemas.microsoft.com/office/drawing/2014/main" id="{15491AFA-A9B6-0E4A-9C53-544489F7F4A1}"/>
              </a:ext>
            </a:extLst>
          </p:cNvPr>
          <p:cNvSpPr>
            <a:spLocks noGrp="1"/>
          </p:cNvSpPr>
          <p:nvPr>
            <p:ph type="title"/>
          </p:nvPr>
        </p:nvSpPr>
        <p:spPr>
          <a:xfrm>
            <a:off x="464974" y="644182"/>
            <a:ext cx="10515600" cy="906114"/>
          </a:xfrm>
        </p:spPr>
        <p:txBody>
          <a:bodyPr/>
          <a:lstStyle/>
          <a:p>
            <a:r>
              <a:rPr lang="en-US" dirty="0">
                <a:solidFill>
                  <a:schemeClr val="bg1"/>
                </a:solidFill>
              </a:rPr>
              <a:t>Project Objectives</a:t>
            </a:r>
          </a:p>
        </p:txBody>
      </p:sp>
      <p:sp>
        <p:nvSpPr>
          <p:cNvPr id="7" name="TextBox 6">
            <a:extLst>
              <a:ext uri="{FF2B5EF4-FFF2-40B4-BE49-F238E27FC236}">
                <a16:creationId xmlns:a16="http://schemas.microsoft.com/office/drawing/2014/main" id="{8AB93A91-412D-C642-A433-799CF9D27323}"/>
              </a:ext>
            </a:extLst>
          </p:cNvPr>
          <p:cNvSpPr txBox="1"/>
          <p:nvPr/>
        </p:nvSpPr>
        <p:spPr>
          <a:xfrm>
            <a:off x="1736523" y="1942497"/>
            <a:ext cx="9998766" cy="2177199"/>
          </a:xfrm>
          <a:prstGeom prst="rect">
            <a:avLst/>
          </a:prstGeom>
          <a:noFill/>
        </p:spPr>
        <p:txBody>
          <a:bodyPr wrap="square" rtlCol="0">
            <a:spAutoFit/>
          </a:bodyPr>
          <a:lstStyle/>
          <a:p>
            <a:pPr>
              <a:lnSpc>
                <a:spcPct val="120000"/>
              </a:lnSpc>
              <a:spcBef>
                <a:spcPts val="0"/>
              </a:spcBef>
              <a:spcAft>
                <a:spcPts val="600"/>
              </a:spcAft>
            </a:pPr>
            <a:r>
              <a:rPr lang="en-US" sz="2400" dirty="0">
                <a:solidFill>
                  <a:schemeClr val="tx1">
                    <a:lumMod val="85000"/>
                    <a:lumOff val="15000"/>
                  </a:schemeClr>
                </a:solidFill>
              </a:rPr>
              <a:t>Business objectives:</a:t>
            </a:r>
            <a:endParaRPr lang="en-SG" sz="2400" dirty="0">
              <a:solidFill>
                <a:schemeClr val="tx1">
                  <a:lumMod val="85000"/>
                  <a:lumOff val="15000"/>
                </a:schemeClr>
              </a:solidFill>
            </a:endParaRPr>
          </a:p>
          <a:p>
            <a:pPr marL="285750" indent="-285750">
              <a:lnSpc>
                <a:spcPct val="120000"/>
              </a:lnSpc>
              <a:spcAft>
                <a:spcPts val="600"/>
              </a:spcAft>
              <a:buFont typeface="Arial" panose="020B0604020202020204" pitchFamily="34" charset="0"/>
              <a:buChar char="•"/>
            </a:pPr>
            <a:r>
              <a:rPr lang="en-US" dirty="0">
                <a:solidFill>
                  <a:schemeClr val="tx1">
                    <a:lumMod val="85000"/>
                    <a:lumOff val="15000"/>
                  </a:schemeClr>
                </a:solidFill>
              </a:rPr>
              <a:t>To empower employees to </a:t>
            </a:r>
            <a:r>
              <a:rPr lang="en-US" b="1" dirty="0">
                <a:solidFill>
                  <a:schemeClr val="tx1">
                    <a:lumMod val="85000"/>
                    <a:lumOff val="15000"/>
                  </a:schemeClr>
                </a:solidFill>
              </a:rPr>
              <a:t>take charge of their learning and development </a:t>
            </a:r>
            <a:r>
              <a:rPr lang="en-US" dirty="0">
                <a:solidFill>
                  <a:schemeClr val="tx1">
                    <a:lumMod val="85000"/>
                    <a:lumOff val="15000"/>
                  </a:schemeClr>
                </a:solidFill>
              </a:rPr>
              <a:t>by </a:t>
            </a:r>
            <a:r>
              <a:rPr lang="en-US" b="1" dirty="0">
                <a:solidFill>
                  <a:schemeClr val="tx1">
                    <a:lumMod val="85000"/>
                    <a:lumOff val="15000"/>
                  </a:schemeClr>
                </a:solidFill>
              </a:rPr>
              <a:t>identifying their skills and training needs</a:t>
            </a:r>
            <a:r>
              <a:rPr lang="en-US" dirty="0">
                <a:solidFill>
                  <a:schemeClr val="tx1">
                    <a:lumMod val="85000"/>
                    <a:lumOff val="15000"/>
                  </a:schemeClr>
                </a:solidFill>
              </a:rPr>
              <a:t>; and to roll out a course recommendation system for employees’ self-service.</a:t>
            </a:r>
            <a:endParaRPr lang="en-US" sz="1400" dirty="0">
              <a:solidFill>
                <a:schemeClr val="tx1">
                  <a:lumMod val="85000"/>
                  <a:lumOff val="15000"/>
                </a:schemeClr>
              </a:solidFill>
            </a:endParaRPr>
          </a:p>
          <a:p>
            <a:pPr>
              <a:lnSpc>
                <a:spcPct val="120000"/>
              </a:lnSpc>
              <a:spcBef>
                <a:spcPts val="0"/>
              </a:spcBef>
              <a:spcAft>
                <a:spcPts val="600"/>
              </a:spcAft>
            </a:pPr>
            <a:endParaRPr lang="en-US" sz="1600" dirty="0">
              <a:solidFill>
                <a:schemeClr val="tx1">
                  <a:lumMod val="85000"/>
                  <a:lumOff val="15000"/>
                </a:schemeClr>
              </a:solidFill>
            </a:endParaRPr>
          </a:p>
          <a:p>
            <a:pPr>
              <a:lnSpc>
                <a:spcPct val="120000"/>
              </a:lnSpc>
              <a:spcBef>
                <a:spcPts val="0"/>
              </a:spcBef>
              <a:spcAft>
                <a:spcPts val="600"/>
              </a:spcAft>
            </a:pPr>
            <a:r>
              <a:rPr lang="en-US" sz="2400" dirty="0">
                <a:solidFill>
                  <a:schemeClr val="tx1">
                    <a:lumMod val="85000"/>
                    <a:lumOff val="15000"/>
                  </a:schemeClr>
                </a:solidFill>
              </a:rPr>
              <a:t>Technical objectives:</a:t>
            </a:r>
            <a:endParaRPr lang="en-SG" sz="2400" dirty="0">
              <a:solidFill>
                <a:schemeClr val="tx1">
                  <a:lumMod val="85000"/>
                  <a:lumOff val="15000"/>
                </a:schemeClr>
              </a:solidFill>
            </a:endParaRPr>
          </a:p>
        </p:txBody>
      </p:sp>
      <p:pic>
        <p:nvPicPr>
          <p:cNvPr id="13" name="Graphic 12" descr="Business Growth with solid fill">
            <a:extLst>
              <a:ext uri="{FF2B5EF4-FFF2-40B4-BE49-F238E27FC236}">
                <a16:creationId xmlns:a16="http://schemas.microsoft.com/office/drawing/2014/main" id="{76D1DE27-FFE3-554F-B48E-1393AD33A0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459" y="1957156"/>
            <a:ext cx="914400" cy="914400"/>
          </a:xfrm>
          <a:prstGeom prst="rect">
            <a:avLst/>
          </a:prstGeom>
        </p:spPr>
      </p:pic>
      <p:grpSp>
        <p:nvGrpSpPr>
          <p:cNvPr id="6" name="Group 5">
            <a:extLst>
              <a:ext uri="{FF2B5EF4-FFF2-40B4-BE49-F238E27FC236}">
                <a16:creationId xmlns:a16="http://schemas.microsoft.com/office/drawing/2014/main" id="{56204446-0304-8C47-93DD-FDB88897E603}"/>
              </a:ext>
            </a:extLst>
          </p:cNvPr>
          <p:cNvGrpSpPr/>
          <p:nvPr/>
        </p:nvGrpSpPr>
        <p:grpSpPr>
          <a:xfrm>
            <a:off x="8571865" y="4084610"/>
            <a:ext cx="1624044" cy="1215466"/>
            <a:chOff x="3437380" y="5072335"/>
            <a:chExt cx="1624044" cy="1215466"/>
          </a:xfrm>
        </p:grpSpPr>
        <p:pic>
          <p:nvPicPr>
            <p:cNvPr id="8" name="Graphic 7" descr="Confused person with solid fill">
              <a:extLst>
                <a:ext uri="{FF2B5EF4-FFF2-40B4-BE49-F238E27FC236}">
                  <a16:creationId xmlns:a16="http://schemas.microsoft.com/office/drawing/2014/main" id="{F43C4801-011C-A74A-9033-97DEEC80DC0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a:stretch/>
          </p:blipFill>
          <p:spPr>
            <a:xfrm>
              <a:off x="3838889" y="5072335"/>
              <a:ext cx="914400" cy="914400"/>
            </a:xfrm>
            <a:prstGeom prst="rect">
              <a:avLst/>
            </a:prstGeom>
          </p:spPr>
        </p:pic>
        <p:sp>
          <p:nvSpPr>
            <p:cNvPr id="9" name="TextBox 8">
              <a:extLst>
                <a:ext uri="{FF2B5EF4-FFF2-40B4-BE49-F238E27FC236}">
                  <a16:creationId xmlns:a16="http://schemas.microsoft.com/office/drawing/2014/main" id="{83DA936D-8350-414A-BC28-F00696064970}"/>
                </a:ext>
              </a:extLst>
            </p:cNvPr>
            <p:cNvSpPr txBox="1"/>
            <p:nvPr/>
          </p:nvSpPr>
          <p:spPr>
            <a:xfrm>
              <a:off x="3437380" y="6010802"/>
              <a:ext cx="1624044" cy="276999"/>
            </a:xfrm>
            <a:prstGeom prst="rect">
              <a:avLst/>
            </a:prstGeom>
            <a:noFill/>
          </p:spPr>
          <p:txBody>
            <a:bodyPr wrap="square" rtlCol="0">
              <a:spAutoFit/>
            </a:bodyPr>
            <a:lstStyle/>
            <a:p>
              <a:pPr algn="ctr"/>
              <a:r>
                <a:rPr lang="en-US" sz="1200" i="1" dirty="0">
                  <a:solidFill>
                    <a:schemeClr val="tx1">
                      <a:lumMod val="50000"/>
                      <a:lumOff val="50000"/>
                    </a:schemeClr>
                  </a:solidFill>
                </a:rPr>
                <a:t>Ideal skillset for the job</a:t>
              </a:r>
            </a:p>
          </p:txBody>
        </p:sp>
      </p:grpSp>
      <p:grpSp>
        <p:nvGrpSpPr>
          <p:cNvPr id="10" name="Group 9">
            <a:extLst>
              <a:ext uri="{FF2B5EF4-FFF2-40B4-BE49-F238E27FC236}">
                <a16:creationId xmlns:a16="http://schemas.microsoft.com/office/drawing/2014/main" id="{95E30CE0-D310-1842-B72C-AD4C43B640AE}"/>
              </a:ext>
            </a:extLst>
          </p:cNvPr>
          <p:cNvGrpSpPr/>
          <p:nvPr/>
        </p:nvGrpSpPr>
        <p:grpSpPr>
          <a:xfrm>
            <a:off x="10260527" y="4146675"/>
            <a:ext cx="1435899" cy="1159483"/>
            <a:chOff x="6226136" y="5072335"/>
            <a:chExt cx="1435899" cy="1159483"/>
          </a:xfrm>
        </p:grpSpPr>
        <p:pic>
          <p:nvPicPr>
            <p:cNvPr id="12" name="Graphic 11" descr="Confused person with solid fill">
              <a:extLst>
                <a:ext uri="{FF2B5EF4-FFF2-40B4-BE49-F238E27FC236}">
                  <a16:creationId xmlns:a16="http://schemas.microsoft.com/office/drawing/2014/main" id="{92B4520F-26E2-2842-AC79-A785DCA67F49}"/>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0909"/>
            <a:stretch/>
          </p:blipFill>
          <p:spPr>
            <a:xfrm>
              <a:off x="6519193" y="5442880"/>
              <a:ext cx="914400" cy="540328"/>
            </a:xfrm>
            <a:prstGeom prst="rect">
              <a:avLst/>
            </a:prstGeom>
          </p:spPr>
        </p:pic>
        <p:pic>
          <p:nvPicPr>
            <p:cNvPr id="14" name="Graphic 13" descr="Confused person with solid fill">
              <a:extLst>
                <a:ext uri="{FF2B5EF4-FFF2-40B4-BE49-F238E27FC236}">
                  <a16:creationId xmlns:a16="http://schemas.microsoft.com/office/drawing/2014/main" id="{4817F260-A5F2-A84F-B2C9-35C02151B04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a:stretch/>
          </p:blipFill>
          <p:spPr>
            <a:xfrm>
              <a:off x="6517479" y="5072335"/>
              <a:ext cx="914400" cy="914400"/>
            </a:xfrm>
            <a:prstGeom prst="rect">
              <a:avLst/>
            </a:prstGeom>
          </p:spPr>
        </p:pic>
        <p:sp>
          <p:nvSpPr>
            <p:cNvPr id="15" name="TextBox 14">
              <a:extLst>
                <a:ext uri="{FF2B5EF4-FFF2-40B4-BE49-F238E27FC236}">
                  <a16:creationId xmlns:a16="http://schemas.microsoft.com/office/drawing/2014/main" id="{D010E906-55DD-FB47-A174-0E86650FAF9C}"/>
                </a:ext>
              </a:extLst>
            </p:cNvPr>
            <p:cNvSpPr txBox="1"/>
            <p:nvPr/>
          </p:nvSpPr>
          <p:spPr>
            <a:xfrm>
              <a:off x="6226136" y="5954819"/>
              <a:ext cx="1435899" cy="276999"/>
            </a:xfrm>
            <a:prstGeom prst="rect">
              <a:avLst/>
            </a:prstGeom>
            <a:noFill/>
          </p:spPr>
          <p:txBody>
            <a:bodyPr wrap="square" rtlCol="0">
              <a:spAutoFit/>
            </a:bodyPr>
            <a:lstStyle/>
            <a:p>
              <a:pPr algn="ctr"/>
              <a:r>
                <a:rPr lang="en-US" sz="1200" i="1" dirty="0">
                  <a:solidFill>
                    <a:schemeClr val="tx1">
                      <a:lumMod val="50000"/>
                      <a:lumOff val="50000"/>
                    </a:schemeClr>
                  </a:solidFill>
                </a:rPr>
                <a:t>Active user’s skillset</a:t>
              </a:r>
            </a:p>
          </p:txBody>
        </p:sp>
        <p:sp>
          <p:nvSpPr>
            <p:cNvPr id="16" name="TextBox 15">
              <a:extLst>
                <a:ext uri="{FF2B5EF4-FFF2-40B4-BE49-F238E27FC236}">
                  <a16:creationId xmlns:a16="http://schemas.microsoft.com/office/drawing/2014/main" id="{AE7E9856-CF57-504E-87F4-9557B68106F0}"/>
                </a:ext>
              </a:extLst>
            </p:cNvPr>
            <p:cNvSpPr txBox="1"/>
            <p:nvPr/>
          </p:nvSpPr>
          <p:spPr>
            <a:xfrm>
              <a:off x="6356452" y="5258377"/>
              <a:ext cx="1240029" cy="200055"/>
            </a:xfrm>
            <a:prstGeom prst="rect">
              <a:avLst/>
            </a:prstGeom>
            <a:noFill/>
          </p:spPr>
          <p:txBody>
            <a:bodyPr wrap="square" rtlCol="0">
              <a:spAutoFit/>
            </a:bodyPr>
            <a:lstStyle/>
            <a:p>
              <a:pPr algn="ctr"/>
              <a:r>
                <a:rPr lang="en-US" sz="700" i="1" dirty="0">
                  <a:solidFill>
                    <a:schemeClr val="tx1">
                      <a:lumMod val="95000"/>
                      <a:lumOff val="5000"/>
                    </a:schemeClr>
                  </a:solidFill>
                </a:rPr>
                <a:t>Skill gap</a:t>
              </a:r>
            </a:p>
          </p:txBody>
        </p:sp>
      </p:grpSp>
      <p:sp>
        <p:nvSpPr>
          <p:cNvPr id="17" name="TextBox 16">
            <a:extLst>
              <a:ext uri="{FF2B5EF4-FFF2-40B4-BE49-F238E27FC236}">
                <a16:creationId xmlns:a16="http://schemas.microsoft.com/office/drawing/2014/main" id="{09082373-83C4-F242-B2C9-E84F04798B56}"/>
              </a:ext>
            </a:extLst>
          </p:cNvPr>
          <p:cNvSpPr txBox="1"/>
          <p:nvPr/>
        </p:nvSpPr>
        <p:spPr>
          <a:xfrm>
            <a:off x="1699202" y="5517782"/>
            <a:ext cx="9617276" cy="1144288"/>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SG" dirty="0">
                <a:solidFill>
                  <a:schemeClr val="tx1">
                    <a:lumMod val="85000"/>
                    <a:lumOff val="15000"/>
                  </a:schemeClr>
                </a:solidFill>
              </a:rPr>
              <a:t>Build a course recommendation system that </a:t>
            </a:r>
            <a:r>
              <a:rPr lang="en-SG" b="1" dirty="0">
                <a:solidFill>
                  <a:schemeClr val="tx1">
                    <a:lumMod val="85000"/>
                    <a:lumOff val="15000"/>
                  </a:schemeClr>
                </a:solidFill>
              </a:rPr>
              <a:t>matches employee skill gaps to to relevant courses in the database.</a:t>
            </a:r>
            <a:r>
              <a:rPr lang="en-SG" dirty="0">
                <a:solidFill>
                  <a:schemeClr val="tx1">
                    <a:lumMod val="85000"/>
                    <a:lumOff val="15000"/>
                  </a:schemeClr>
                </a:solidFill>
              </a:rPr>
              <a:t> To recommend these courses to employees.</a:t>
            </a:r>
            <a:endParaRPr lang="en-US" dirty="0">
              <a:solidFill>
                <a:schemeClr val="tx1">
                  <a:lumMod val="85000"/>
                  <a:lumOff val="15000"/>
                </a:schemeClr>
              </a:solidFill>
            </a:endParaRPr>
          </a:p>
          <a:p>
            <a:pPr marL="285750" indent="-285750">
              <a:lnSpc>
                <a:spcPct val="120000"/>
              </a:lnSpc>
              <a:spcAft>
                <a:spcPts val="600"/>
              </a:spcAft>
              <a:buFont typeface="Arial" panose="020B0604020202020204" pitchFamily="34" charset="0"/>
              <a:buChar char="•"/>
            </a:pPr>
            <a:r>
              <a:rPr lang="en-US" dirty="0">
                <a:solidFill>
                  <a:schemeClr val="tx1">
                    <a:lumMod val="85000"/>
                    <a:lumOff val="15000"/>
                  </a:schemeClr>
                </a:solidFill>
              </a:rPr>
              <a:t>Success criteria is to attain </a:t>
            </a:r>
            <a:r>
              <a:rPr lang="en-US" b="1" dirty="0">
                <a:solidFill>
                  <a:schemeClr val="tx1">
                    <a:lumMod val="85000"/>
                    <a:lumOff val="15000"/>
                  </a:schemeClr>
                </a:solidFill>
              </a:rPr>
              <a:t>Proof of Concept(POC)</a:t>
            </a:r>
            <a:r>
              <a:rPr lang="en-US" dirty="0">
                <a:solidFill>
                  <a:schemeClr val="tx1">
                    <a:lumMod val="85000"/>
                    <a:lumOff val="15000"/>
                  </a:schemeClr>
                </a:solidFill>
              </a:rPr>
              <a:t>.</a:t>
            </a:r>
            <a:endParaRPr lang="en-SG" dirty="0">
              <a:solidFill>
                <a:schemeClr val="tx1">
                  <a:lumMod val="85000"/>
                  <a:lumOff val="15000"/>
                </a:schemeClr>
              </a:solidFill>
            </a:endParaRPr>
          </a:p>
        </p:txBody>
      </p:sp>
      <p:sp>
        <p:nvSpPr>
          <p:cNvPr id="18" name="TextBox 17">
            <a:extLst>
              <a:ext uri="{FF2B5EF4-FFF2-40B4-BE49-F238E27FC236}">
                <a16:creationId xmlns:a16="http://schemas.microsoft.com/office/drawing/2014/main" id="{B0ECB858-3CAE-AA48-BD1A-5FA44EE8E6A7}"/>
              </a:ext>
            </a:extLst>
          </p:cNvPr>
          <p:cNvSpPr txBox="1"/>
          <p:nvPr/>
        </p:nvSpPr>
        <p:spPr>
          <a:xfrm>
            <a:off x="1710312" y="4124472"/>
            <a:ext cx="6893045" cy="1399742"/>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b="1" dirty="0">
                <a:solidFill>
                  <a:schemeClr val="tx1">
                    <a:lumMod val="85000"/>
                    <a:lumOff val="15000"/>
                  </a:schemeClr>
                </a:solidFill>
              </a:rPr>
              <a:t>Identify the skill gaps</a:t>
            </a:r>
            <a:r>
              <a:rPr lang="en-US" dirty="0">
                <a:solidFill>
                  <a:schemeClr val="tx1">
                    <a:lumMod val="85000"/>
                    <a:lumOff val="15000"/>
                  </a:schemeClr>
                </a:solidFill>
              </a:rPr>
              <a:t> by taking in employee’s current skill sets and proficiency levels and to compare with their current job description. </a:t>
            </a:r>
            <a:r>
              <a:rPr lang="en-SG" dirty="0">
                <a:solidFill>
                  <a:schemeClr val="tx1">
                    <a:lumMod val="85000"/>
                    <a:lumOff val="15000"/>
                  </a:schemeClr>
                </a:solidFill>
              </a:rPr>
              <a:t>i.e. </a:t>
            </a:r>
            <a:r>
              <a:rPr lang="en-SG" b="1" dirty="0">
                <a:solidFill>
                  <a:schemeClr val="tx1">
                    <a:lumMod val="85000"/>
                    <a:lumOff val="15000"/>
                  </a:schemeClr>
                </a:solidFill>
              </a:rPr>
              <a:t>The set of skills he/she needs to perform their job that they do not currently possess. </a:t>
            </a:r>
          </a:p>
        </p:txBody>
      </p:sp>
      <p:sp>
        <p:nvSpPr>
          <p:cNvPr id="25" name="Arc 24">
            <a:extLst>
              <a:ext uri="{FF2B5EF4-FFF2-40B4-BE49-F238E27FC236}">
                <a16:creationId xmlns:a16="http://schemas.microsoft.com/office/drawing/2014/main" id="{BFE6CC0E-4FAB-C348-A08F-2C69DB8C8BCC}"/>
              </a:ext>
            </a:extLst>
          </p:cNvPr>
          <p:cNvSpPr/>
          <p:nvPr/>
        </p:nvSpPr>
        <p:spPr>
          <a:xfrm>
            <a:off x="2903313" y="3814460"/>
            <a:ext cx="8574192" cy="2007464"/>
          </a:xfrm>
          <a:prstGeom prst="arc">
            <a:avLst>
              <a:gd name="adj1" fmla="val 11392917"/>
              <a:gd name="adj2" fmla="val 21013772"/>
            </a:avLst>
          </a:prstGeom>
          <a:ln>
            <a:tailEnd type="arrow"/>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pic>
        <p:nvPicPr>
          <p:cNvPr id="4" name="Graphic 3" descr="Blueprint with solid fill">
            <a:extLst>
              <a:ext uri="{FF2B5EF4-FFF2-40B4-BE49-F238E27FC236}">
                <a16:creationId xmlns:a16="http://schemas.microsoft.com/office/drawing/2014/main" id="{F6CC8D2A-38BB-314E-A29A-E6C952D7CF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1823" y="3429000"/>
            <a:ext cx="914400" cy="914400"/>
          </a:xfrm>
          <a:prstGeom prst="rect">
            <a:avLst/>
          </a:prstGeom>
        </p:spPr>
      </p:pic>
      <p:sp>
        <p:nvSpPr>
          <p:cNvPr id="5" name="Slide Number Placeholder 4">
            <a:extLst>
              <a:ext uri="{FF2B5EF4-FFF2-40B4-BE49-F238E27FC236}">
                <a16:creationId xmlns:a16="http://schemas.microsoft.com/office/drawing/2014/main" id="{A9EA9992-66EC-EE4F-B4F1-B04FA5B6212A}"/>
              </a:ext>
            </a:extLst>
          </p:cNvPr>
          <p:cNvSpPr>
            <a:spLocks noGrp="1"/>
          </p:cNvSpPr>
          <p:nvPr>
            <p:ph type="sldNum" sz="quarter" idx="12"/>
          </p:nvPr>
        </p:nvSpPr>
        <p:spPr/>
        <p:txBody>
          <a:bodyPr/>
          <a:lstStyle/>
          <a:p>
            <a:fld id="{3889FD00-25B0-5140-9AE5-BFC056AF466F}" type="slidenum">
              <a:rPr lang="en-US" smtClean="0"/>
              <a:t>3</a:t>
            </a:fld>
            <a:endParaRPr lang="en-US"/>
          </a:p>
        </p:txBody>
      </p:sp>
      <p:grpSp>
        <p:nvGrpSpPr>
          <p:cNvPr id="23" name="Group 22">
            <a:extLst>
              <a:ext uri="{FF2B5EF4-FFF2-40B4-BE49-F238E27FC236}">
                <a16:creationId xmlns:a16="http://schemas.microsoft.com/office/drawing/2014/main" id="{4049C3EE-0EDA-6A49-98EE-5E72E1D36B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4" name="Freeform: Shape 23" hidden="1">
              <a:extLst>
                <a:ext uri="{FF2B5EF4-FFF2-40B4-BE49-F238E27FC236}">
                  <a16:creationId xmlns:a16="http://schemas.microsoft.com/office/drawing/2014/main" id="{F9C892B2-A2E5-8840-8886-3DAFFF3A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4" hidden="1">
              <a:extLst>
                <a:ext uri="{FF2B5EF4-FFF2-40B4-BE49-F238E27FC236}">
                  <a16:creationId xmlns:a16="http://schemas.microsoft.com/office/drawing/2014/main" id="{1367E5F2-B166-7144-9B3C-9D1EF871A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5">
              <a:extLst>
                <a:ext uri="{FF2B5EF4-FFF2-40B4-BE49-F238E27FC236}">
                  <a16:creationId xmlns:a16="http://schemas.microsoft.com/office/drawing/2014/main" id="{35D94154-3181-C147-9C09-2FCEB5B5F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6">
              <a:extLst>
                <a:ext uri="{FF2B5EF4-FFF2-40B4-BE49-F238E27FC236}">
                  <a16:creationId xmlns:a16="http://schemas.microsoft.com/office/drawing/2014/main" id="{C5D53322-0841-F549-87D8-9BE4870ED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7">
              <a:extLst>
                <a:ext uri="{FF2B5EF4-FFF2-40B4-BE49-F238E27FC236}">
                  <a16:creationId xmlns:a16="http://schemas.microsoft.com/office/drawing/2014/main" id="{236119E1-F6D2-C44C-B3E0-69CF557B35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28">
              <a:extLst>
                <a:ext uri="{FF2B5EF4-FFF2-40B4-BE49-F238E27FC236}">
                  <a16:creationId xmlns:a16="http://schemas.microsoft.com/office/drawing/2014/main" id="{501B6530-7D60-6C4A-A31C-0AC2D728B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29">
              <a:extLst>
                <a:ext uri="{FF2B5EF4-FFF2-40B4-BE49-F238E27FC236}">
                  <a16:creationId xmlns:a16="http://schemas.microsoft.com/office/drawing/2014/main" id="{BC2ADEEB-DEE0-C642-95DF-0F50CE371D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650231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22" descr="A person reaching for a paper on a table full of paper and sticky notes">
            <a:extLst>
              <a:ext uri="{FF2B5EF4-FFF2-40B4-BE49-F238E27FC236}">
                <a16:creationId xmlns:a16="http://schemas.microsoft.com/office/drawing/2014/main" id="{19E6B0EB-4C2F-4E7C-6300-88FD435D683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t="8078" b="7652"/>
          <a:stretch/>
        </p:blipFill>
        <p:spPr>
          <a:xfrm>
            <a:off x="-2" y="10"/>
            <a:ext cx="12192000" cy="6857990"/>
          </a:xfrm>
          <a:prstGeom prst="rect">
            <a:avLst/>
          </a:prstGeom>
        </p:spPr>
      </p:pic>
      <p:sp>
        <p:nvSpPr>
          <p:cNvPr id="40" name="Rectangle 3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5"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125D49-1A47-F444-AB6E-DF6DF8A09BC9}"/>
              </a:ext>
            </a:extLst>
          </p:cNvPr>
          <p:cNvSpPr>
            <a:spLocks noGrp="1"/>
          </p:cNvSpPr>
          <p:nvPr>
            <p:ph type="title"/>
          </p:nvPr>
        </p:nvSpPr>
        <p:spPr>
          <a:xfrm>
            <a:off x="4646485" y="321734"/>
            <a:ext cx="6902048" cy="1135737"/>
          </a:xfrm>
        </p:spPr>
        <p:txBody>
          <a:bodyPr>
            <a:normAutofit/>
          </a:bodyPr>
          <a:lstStyle/>
          <a:p>
            <a:r>
              <a:rPr lang="en-US" sz="3600" dirty="0"/>
              <a:t>Internship Learning points</a:t>
            </a:r>
          </a:p>
        </p:txBody>
      </p:sp>
      <p:grpSp>
        <p:nvGrpSpPr>
          <p:cNvPr id="42" name="Group 41" hidden="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43" name="Rectangle 42" hidden="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hidden="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Content Placeholder 2">
            <a:extLst>
              <a:ext uri="{FF2B5EF4-FFF2-40B4-BE49-F238E27FC236}">
                <a16:creationId xmlns:a16="http://schemas.microsoft.com/office/drawing/2014/main" id="{449D5D8D-428F-D446-BD85-2CEBBD9CFE33}"/>
              </a:ext>
            </a:extLst>
          </p:cNvPr>
          <p:cNvSpPr>
            <a:spLocks noGrp="1"/>
          </p:cNvSpPr>
          <p:nvPr>
            <p:ph idx="1"/>
          </p:nvPr>
        </p:nvSpPr>
        <p:spPr>
          <a:xfrm>
            <a:off x="4646485" y="1779194"/>
            <a:ext cx="7352682" cy="4757072"/>
          </a:xfrm>
        </p:spPr>
        <p:txBody>
          <a:bodyPr>
            <a:normAutofit fontScale="92500" lnSpcReduction="20000"/>
          </a:bodyPr>
          <a:lstStyle/>
          <a:p>
            <a:pPr>
              <a:spcBef>
                <a:spcPts val="0"/>
              </a:spcBef>
              <a:spcAft>
                <a:spcPts val="1200"/>
              </a:spcAft>
            </a:pPr>
            <a:r>
              <a:rPr lang="en-SG" dirty="0"/>
              <a:t>Project scope allowed me to apply knowledge/skills from my course </a:t>
            </a:r>
          </a:p>
          <a:p>
            <a:pPr>
              <a:spcBef>
                <a:spcPts val="0"/>
              </a:spcBef>
              <a:spcAft>
                <a:spcPts val="1200"/>
              </a:spcAft>
            </a:pPr>
            <a:r>
              <a:rPr lang="en-SG" dirty="0"/>
              <a:t>Interesting experience when dealing with challenges along the way </a:t>
            </a:r>
          </a:p>
          <a:p>
            <a:pPr>
              <a:spcBef>
                <a:spcPts val="0"/>
              </a:spcBef>
              <a:spcAft>
                <a:spcPts val="1200"/>
              </a:spcAft>
            </a:pPr>
            <a:r>
              <a:rPr lang="en-SG" dirty="0"/>
              <a:t>Real-world practice enhanced my learning experience</a:t>
            </a:r>
          </a:p>
          <a:p>
            <a:pPr lvl="1">
              <a:spcBef>
                <a:spcPts val="0"/>
              </a:spcBef>
              <a:spcAft>
                <a:spcPts val="1200"/>
              </a:spcAft>
            </a:pPr>
            <a:r>
              <a:rPr lang="en-SG" sz="2800" dirty="0"/>
              <a:t>More in-depth knowledge on recommender systems from research</a:t>
            </a:r>
          </a:p>
          <a:p>
            <a:pPr lvl="1">
              <a:spcBef>
                <a:spcPts val="0"/>
              </a:spcBef>
              <a:spcAft>
                <a:spcPts val="1200"/>
              </a:spcAft>
            </a:pPr>
            <a:r>
              <a:rPr lang="en-SG" sz="2800" dirty="0"/>
              <a:t>Better able to compare across various approaches to select the best one</a:t>
            </a:r>
          </a:p>
          <a:p>
            <a:pPr lvl="1">
              <a:spcBef>
                <a:spcPts val="0"/>
              </a:spcBef>
              <a:spcAft>
                <a:spcPts val="1200"/>
              </a:spcAft>
            </a:pPr>
            <a:r>
              <a:rPr lang="en-SG" sz="2800" dirty="0"/>
              <a:t>More fluent in </a:t>
            </a:r>
            <a:r>
              <a:rPr lang="en-SG" sz="2800" dirty="0" err="1"/>
              <a:t>Jupyter</a:t>
            </a:r>
            <a:r>
              <a:rPr lang="en-SG" sz="2800" dirty="0"/>
              <a:t>/python</a:t>
            </a:r>
          </a:p>
          <a:p>
            <a:pPr lvl="1">
              <a:spcBef>
                <a:spcPts val="0"/>
              </a:spcBef>
              <a:spcAft>
                <a:spcPts val="1200"/>
              </a:spcAft>
            </a:pPr>
            <a:r>
              <a:rPr lang="en-SG" sz="2800" dirty="0"/>
              <a:t>Picked up good practices, e.g. clear documentation</a:t>
            </a:r>
          </a:p>
        </p:txBody>
      </p:sp>
      <p:sp>
        <p:nvSpPr>
          <p:cNvPr id="46" name="Isosceles Triangle 45" hidden="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hidden="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D342D92-3812-BD45-9CFC-6D50169193F5}"/>
              </a:ext>
            </a:extLst>
          </p:cNvPr>
          <p:cNvSpPr>
            <a:spLocks noGrp="1"/>
          </p:cNvSpPr>
          <p:nvPr>
            <p:ph type="sldNum" sz="quarter" idx="12"/>
          </p:nvPr>
        </p:nvSpPr>
        <p:spPr/>
        <p:txBody>
          <a:bodyPr/>
          <a:lstStyle/>
          <a:p>
            <a:fld id="{3889FD00-25B0-5140-9AE5-BFC056AF466F}" type="slidenum">
              <a:rPr lang="en-US" smtClean="0"/>
              <a:t>30</a:t>
            </a:fld>
            <a:endParaRPr lang="en-US"/>
          </a:p>
        </p:txBody>
      </p:sp>
    </p:spTree>
    <p:extLst>
      <p:ext uri="{BB962C8B-B14F-4D97-AF65-F5344CB8AC3E}">
        <p14:creationId xmlns:p14="http://schemas.microsoft.com/office/powerpoint/2010/main" val="1461494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ow to conclude a presentation: Wrapping up a business presentation">
            <a:extLst>
              <a:ext uri="{FF2B5EF4-FFF2-40B4-BE49-F238E27FC236}">
                <a16:creationId xmlns:a16="http://schemas.microsoft.com/office/drawing/2014/main" id="{6111BEFF-6A89-CD4A-BEDA-39E0726857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95" r="12428"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0D3984A-3346-5A41-B284-2DED86D902DF}"/>
              </a:ext>
            </a:extLst>
          </p:cNvPr>
          <p:cNvSpPr>
            <a:spLocks noGrp="1"/>
          </p:cNvSpPr>
          <p:nvPr>
            <p:ph type="ctrTitle"/>
          </p:nvPr>
        </p:nvSpPr>
        <p:spPr>
          <a:xfrm>
            <a:off x="914400" y="420213"/>
            <a:ext cx="10058400" cy="3574778"/>
          </a:xfrm>
          <a:effectLst>
            <a:outerShdw blurRad="50800" dist="38100" dir="2700000" algn="tl" rotWithShape="0">
              <a:prstClr val="black">
                <a:alpha val="40000"/>
              </a:prstClr>
            </a:outerShdw>
          </a:effectLst>
        </p:spPr>
        <p:txBody>
          <a:bodyPr>
            <a:normAutofit/>
          </a:bodyPr>
          <a:lstStyle/>
          <a:p>
            <a:r>
              <a:rPr lang="en-US" dirty="0">
                <a:latin typeface="+mn-lt"/>
                <a:ea typeface="+mn-ea"/>
                <a:cs typeface="+mn-cs"/>
              </a:rPr>
              <a:t>Thank you.</a:t>
            </a:r>
          </a:p>
        </p:txBody>
      </p:sp>
      <p:sp>
        <p:nvSpPr>
          <p:cNvPr id="2" name="Slide Number Placeholder 1">
            <a:extLst>
              <a:ext uri="{FF2B5EF4-FFF2-40B4-BE49-F238E27FC236}">
                <a16:creationId xmlns:a16="http://schemas.microsoft.com/office/drawing/2014/main" id="{D3492EE1-49E4-C94F-8C99-90EB333BBFEA}"/>
              </a:ext>
            </a:extLst>
          </p:cNvPr>
          <p:cNvSpPr>
            <a:spLocks noGrp="1"/>
          </p:cNvSpPr>
          <p:nvPr>
            <p:ph type="sldNum" sz="quarter" idx="12"/>
          </p:nvPr>
        </p:nvSpPr>
        <p:spPr/>
        <p:txBody>
          <a:bodyPr/>
          <a:lstStyle/>
          <a:p>
            <a:fld id="{3889FD00-25B0-5140-9AE5-BFC056AF466F}" type="slidenum">
              <a:rPr lang="en-US" smtClean="0"/>
              <a:t>31</a:t>
            </a:fld>
            <a:endParaRPr lang="en-US"/>
          </a:p>
        </p:txBody>
      </p:sp>
    </p:spTree>
    <p:extLst>
      <p:ext uri="{BB962C8B-B14F-4D97-AF65-F5344CB8AC3E}">
        <p14:creationId xmlns:p14="http://schemas.microsoft.com/office/powerpoint/2010/main" val="236545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503C787-B211-9B45-8B88-A776D25B137C}"/>
              </a:ext>
            </a:extLst>
          </p:cNvPr>
          <p:cNvSpPr/>
          <p:nvPr/>
        </p:nvSpPr>
        <p:spPr>
          <a:xfrm rot="5400000">
            <a:off x="5062811" y="-5080834"/>
            <a:ext cx="2048353" cy="12210023"/>
          </a:xfrm>
          <a:prstGeom prst="rect">
            <a:avLst/>
          </a:prstGeom>
          <a:solidFill>
            <a:srgbClr val="334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pic>
        <p:nvPicPr>
          <p:cNvPr id="10" name="Graphic 9" descr="Magnifying glass with solid fill">
            <a:extLst>
              <a:ext uri="{FF2B5EF4-FFF2-40B4-BE49-F238E27FC236}">
                <a16:creationId xmlns:a16="http://schemas.microsoft.com/office/drawing/2014/main" id="{10682057-A7A3-DB42-8DEB-4E55F7097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0359" y="687763"/>
            <a:ext cx="4098008" cy="4098008"/>
          </a:xfrm>
          <a:prstGeom prst="rect">
            <a:avLst/>
          </a:prstGeom>
        </p:spPr>
      </p:pic>
      <p:grpSp>
        <p:nvGrpSpPr>
          <p:cNvPr id="23" name="Group 22">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4" name="Freeform: Shape 23">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hidden="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C5FB3B3-EF0D-B343-A955-1992E6F19620}"/>
              </a:ext>
            </a:extLst>
          </p:cNvPr>
          <p:cNvSpPr>
            <a:spLocks noGrp="1"/>
          </p:cNvSpPr>
          <p:nvPr>
            <p:ph type="title"/>
          </p:nvPr>
        </p:nvSpPr>
        <p:spPr>
          <a:xfrm>
            <a:off x="452544" y="865105"/>
            <a:ext cx="7364388" cy="1183249"/>
          </a:xfrm>
        </p:spPr>
        <p:txBody>
          <a:bodyPr anchor="b">
            <a:normAutofit/>
          </a:bodyPr>
          <a:lstStyle/>
          <a:p>
            <a:r>
              <a:rPr lang="en-US" sz="4800" dirty="0">
                <a:solidFill>
                  <a:schemeClr val="bg1"/>
                </a:solidFill>
              </a:rPr>
              <a:t>Requirements</a:t>
            </a:r>
          </a:p>
        </p:txBody>
      </p:sp>
      <p:sp>
        <p:nvSpPr>
          <p:cNvPr id="32" name="TextBox 31">
            <a:extLst>
              <a:ext uri="{FF2B5EF4-FFF2-40B4-BE49-F238E27FC236}">
                <a16:creationId xmlns:a16="http://schemas.microsoft.com/office/drawing/2014/main" id="{0744B991-D955-5244-91E0-620EF72F7B42}"/>
              </a:ext>
            </a:extLst>
          </p:cNvPr>
          <p:cNvSpPr txBox="1"/>
          <p:nvPr/>
        </p:nvSpPr>
        <p:spPr>
          <a:xfrm>
            <a:off x="452544" y="3901950"/>
            <a:ext cx="10386740" cy="2123658"/>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tx1">
                    <a:lumMod val="85000"/>
                    <a:lumOff val="15000"/>
                  </a:schemeClr>
                </a:solidFill>
              </a:rPr>
              <a:t>Course recommendations should be anchored on employees’ skill gaps vis-à-vis their own job role</a:t>
            </a:r>
          </a:p>
          <a:p>
            <a:pPr marL="457200" indent="-457200">
              <a:buFont typeface="Arial" panose="020B0604020202020204" pitchFamily="34" charset="0"/>
              <a:buChar char="•"/>
            </a:pPr>
            <a:endParaRPr lang="en-US" sz="2000" dirty="0">
              <a:solidFill>
                <a:schemeClr val="tx1">
                  <a:lumMod val="85000"/>
                  <a:lumOff val="15000"/>
                </a:schemeClr>
              </a:solidFill>
            </a:endParaRPr>
          </a:p>
          <a:p>
            <a:pPr marL="457200" indent="-457200">
              <a:buFont typeface="Arial" panose="020B0604020202020204" pitchFamily="34" charset="0"/>
              <a:buChar char="•"/>
            </a:pPr>
            <a:r>
              <a:rPr lang="en-US" sz="2800" dirty="0">
                <a:solidFill>
                  <a:schemeClr val="tx1">
                    <a:lumMod val="85000"/>
                    <a:lumOff val="15000"/>
                  </a:schemeClr>
                </a:solidFill>
              </a:rPr>
              <a:t>Should be able to explain the rationale behind the recommendations made (not black box)</a:t>
            </a:r>
          </a:p>
        </p:txBody>
      </p:sp>
      <p:sp>
        <p:nvSpPr>
          <p:cNvPr id="33" name="TextBox 32">
            <a:extLst>
              <a:ext uri="{FF2B5EF4-FFF2-40B4-BE49-F238E27FC236}">
                <a16:creationId xmlns:a16="http://schemas.microsoft.com/office/drawing/2014/main" id="{71889E35-E079-5643-AABB-C2E0351FE02F}"/>
              </a:ext>
            </a:extLst>
          </p:cNvPr>
          <p:cNvSpPr txBox="1"/>
          <p:nvPr/>
        </p:nvSpPr>
        <p:spPr>
          <a:xfrm>
            <a:off x="452544" y="2322005"/>
            <a:ext cx="7364388" cy="1384995"/>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tx1">
                    <a:lumMod val="85000"/>
                    <a:lumOff val="15000"/>
                  </a:schemeClr>
                </a:solidFill>
              </a:rPr>
              <a:t>POC should be based on established Competency Frameworks, however there are no official frameworks in the organization yet.</a:t>
            </a:r>
          </a:p>
        </p:txBody>
      </p:sp>
      <p:sp>
        <p:nvSpPr>
          <p:cNvPr id="3" name="Slide Number Placeholder 2">
            <a:extLst>
              <a:ext uri="{FF2B5EF4-FFF2-40B4-BE49-F238E27FC236}">
                <a16:creationId xmlns:a16="http://schemas.microsoft.com/office/drawing/2014/main" id="{029A58C8-C116-B347-80C5-21D9C939030C}"/>
              </a:ext>
            </a:extLst>
          </p:cNvPr>
          <p:cNvSpPr>
            <a:spLocks noGrp="1"/>
          </p:cNvSpPr>
          <p:nvPr>
            <p:ph type="sldNum" sz="quarter" idx="12"/>
          </p:nvPr>
        </p:nvSpPr>
        <p:spPr/>
        <p:txBody>
          <a:bodyPr/>
          <a:lstStyle/>
          <a:p>
            <a:fld id="{3889FD00-25B0-5140-9AE5-BFC056AF466F}" type="slidenum">
              <a:rPr lang="en-US" smtClean="0"/>
              <a:t>4</a:t>
            </a:fld>
            <a:endParaRPr lang="en-US"/>
          </a:p>
        </p:txBody>
      </p:sp>
    </p:spTree>
    <p:extLst>
      <p:ext uri="{BB962C8B-B14F-4D97-AF65-F5344CB8AC3E}">
        <p14:creationId xmlns:p14="http://schemas.microsoft.com/office/powerpoint/2010/main" val="3574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hite arrows painted on the asphalt">
            <a:extLst>
              <a:ext uri="{FF2B5EF4-FFF2-40B4-BE49-F238E27FC236}">
                <a16:creationId xmlns:a16="http://schemas.microsoft.com/office/drawing/2014/main" id="{1005D7BE-BE96-E59C-21C8-F18CE4BBE6C3}"/>
              </a:ext>
            </a:extLst>
          </p:cNvPr>
          <p:cNvPicPr>
            <a:picLocks noChangeAspect="1"/>
          </p:cNvPicPr>
          <p:nvPr/>
        </p:nvPicPr>
        <p:blipFill rotWithShape="1">
          <a:blip r:embed="rId2">
            <a:alphaModFix amt="35000"/>
          </a:blip>
          <a:srcRect t="1182" b="13912"/>
          <a:stretch/>
        </p:blipFill>
        <p:spPr>
          <a:xfrm>
            <a:off x="20" y="1"/>
            <a:ext cx="12191980" cy="6857999"/>
          </a:xfrm>
          <a:prstGeom prst="rect">
            <a:avLst/>
          </a:prstGeom>
        </p:spPr>
      </p:pic>
      <p:sp>
        <p:nvSpPr>
          <p:cNvPr id="4" name="Title 3">
            <a:extLst>
              <a:ext uri="{FF2B5EF4-FFF2-40B4-BE49-F238E27FC236}">
                <a16:creationId xmlns:a16="http://schemas.microsoft.com/office/drawing/2014/main" id="{87E09981-958E-B44E-AA50-F502FF44AC1F}"/>
              </a:ext>
            </a:extLst>
          </p:cNvPr>
          <p:cNvSpPr>
            <a:spLocks noGrp="1"/>
          </p:cNvSpPr>
          <p:nvPr>
            <p:ph type="title"/>
          </p:nvPr>
        </p:nvSpPr>
        <p:spPr>
          <a:xfrm>
            <a:off x="1524000" y="1727917"/>
            <a:ext cx="9144000" cy="2900518"/>
          </a:xfrm>
        </p:spPr>
        <p:txBody>
          <a:bodyPr vert="horz" lIns="91440" tIns="45720" rIns="91440" bIns="45720" rtlCol="0" anchor="b">
            <a:normAutofit/>
          </a:bodyPr>
          <a:lstStyle/>
          <a:p>
            <a:pPr algn="ctr"/>
            <a:r>
              <a:rPr lang="en-US" dirty="0">
                <a:solidFill>
                  <a:srgbClr val="FFFFFF"/>
                </a:solidFill>
              </a:rPr>
              <a:t>Considerations &amp; Approach taken</a:t>
            </a:r>
          </a:p>
        </p:txBody>
      </p:sp>
      <p:sp>
        <p:nvSpPr>
          <p:cNvPr id="6" name="Slide Number Placeholder 5">
            <a:extLst>
              <a:ext uri="{FF2B5EF4-FFF2-40B4-BE49-F238E27FC236}">
                <a16:creationId xmlns:a16="http://schemas.microsoft.com/office/drawing/2014/main" id="{65077E7F-D39F-E849-88DA-ED64E38A29D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889FD00-25B0-5140-9AE5-BFC056AF466F}" type="slidenum">
              <a:rPr lang="en-US">
                <a:solidFill>
                  <a:srgbClr val="FFFFFF"/>
                </a:solidFill>
                <a:latin typeface="Calibri" panose="020F0502020204030204"/>
              </a:rPr>
              <a:pPr>
                <a:spcAft>
                  <a:spcPts val="600"/>
                </a:spcAft>
                <a:defRPr/>
              </a:pPr>
              <a:t>5</a:t>
            </a:fld>
            <a:endParaRPr lang="en-US">
              <a:solidFill>
                <a:srgbClr val="FFFFFF"/>
              </a:solidFill>
              <a:latin typeface="Calibri" panose="020F0502020204030204"/>
            </a:endParaRPr>
          </a:p>
        </p:txBody>
      </p:sp>
    </p:spTree>
    <p:extLst>
      <p:ext uri="{BB962C8B-B14F-4D97-AF65-F5344CB8AC3E}">
        <p14:creationId xmlns:p14="http://schemas.microsoft.com/office/powerpoint/2010/main" val="8131490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6E7"/>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0B8E0E2-1047-2446-9A49-F6E10067EC2A}"/>
              </a:ext>
            </a:extLst>
          </p:cNvPr>
          <p:cNvSpPr/>
          <p:nvPr/>
        </p:nvSpPr>
        <p:spPr>
          <a:xfrm rot="5400000">
            <a:off x="5197612" y="-5215636"/>
            <a:ext cx="1778750" cy="12210023"/>
          </a:xfrm>
          <a:prstGeom prst="rect">
            <a:avLst/>
          </a:prstGeom>
          <a:solidFill>
            <a:srgbClr val="334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sp>
        <p:nvSpPr>
          <p:cNvPr id="2" name="Title 1">
            <a:extLst>
              <a:ext uri="{FF2B5EF4-FFF2-40B4-BE49-F238E27FC236}">
                <a16:creationId xmlns:a16="http://schemas.microsoft.com/office/drawing/2014/main" id="{8CB68A6F-ADC7-694C-95E4-75688CAA7461}"/>
              </a:ext>
            </a:extLst>
          </p:cNvPr>
          <p:cNvSpPr>
            <a:spLocks noGrp="1"/>
          </p:cNvSpPr>
          <p:nvPr>
            <p:ph type="title"/>
          </p:nvPr>
        </p:nvSpPr>
        <p:spPr>
          <a:xfrm>
            <a:off x="421880" y="517538"/>
            <a:ext cx="10515600" cy="1325563"/>
          </a:xfrm>
        </p:spPr>
        <p:txBody>
          <a:bodyPr/>
          <a:lstStyle/>
          <a:p>
            <a:r>
              <a:rPr lang="en-US" dirty="0">
                <a:solidFill>
                  <a:schemeClr val="bg1"/>
                </a:solidFill>
              </a:rPr>
              <a:t>Comparing Recommender types</a:t>
            </a:r>
          </a:p>
        </p:txBody>
      </p:sp>
      <p:sp>
        <p:nvSpPr>
          <p:cNvPr id="23" name="Content Placeholder 22">
            <a:extLst>
              <a:ext uri="{FF2B5EF4-FFF2-40B4-BE49-F238E27FC236}">
                <a16:creationId xmlns:a16="http://schemas.microsoft.com/office/drawing/2014/main" id="{71100BF9-B004-1C4A-AB57-63D9073B2B97}"/>
              </a:ext>
            </a:extLst>
          </p:cNvPr>
          <p:cNvSpPr>
            <a:spLocks noGrp="1"/>
          </p:cNvSpPr>
          <p:nvPr>
            <p:ph idx="1"/>
          </p:nvPr>
        </p:nvSpPr>
        <p:spPr>
          <a:xfrm>
            <a:off x="8390546" y="4494999"/>
            <a:ext cx="3379574" cy="1168467"/>
          </a:xfrm>
        </p:spPr>
        <p:txBody>
          <a:bodyPr>
            <a:noAutofit/>
          </a:bodyPr>
          <a:lstStyle/>
          <a:p>
            <a:pPr marL="0" lvl="0" indent="0" algn="ctr" fontAlgn="base">
              <a:buNone/>
            </a:pPr>
            <a:r>
              <a:rPr lang="en-US" sz="2000" b="1" dirty="0"/>
              <a:t>Knowledge-based</a:t>
            </a:r>
          </a:p>
          <a:p>
            <a:pPr marL="0" lvl="0" indent="0" algn="ctr" fontAlgn="base">
              <a:buNone/>
            </a:pPr>
            <a:r>
              <a:rPr lang="en-US" sz="2000" dirty="0"/>
              <a:t>Recommend courses based on explicit specification of the kind of skills the employee wants. </a:t>
            </a:r>
          </a:p>
        </p:txBody>
      </p:sp>
      <p:pic>
        <p:nvPicPr>
          <p:cNvPr id="27" name="Graphic 26" descr="Double Tap Gesture with solid fill">
            <a:extLst>
              <a:ext uri="{FF2B5EF4-FFF2-40B4-BE49-F238E27FC236}">
                <a16:creationId xmlns:a16="http://schemas.microsoft.com/office/drawing/2014/main" id="{B2186664-A68E-4C48-AB42-D0928046A3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9983" y="2753943"/>
            <a:ext cx="1340700" cy="1340700"/>
          </a:xfrm>
          <a:prstGeom prst="rect">
            <a:avLst/>
          </a:prstGeom>
        </p:spPr>
      </p:pic>
      <p:pic>
        <p:nvPicPr>
          <p:cNvPr id="29" name="Graphic 28" descr="Ui Ux with solid fill">
            <a:extLst>
              <a:ext uri="{FF2B5EF4-FFF2-40B4-BE49-F238E27FC236}">
                <a16:creationId xmlns:a16="http://schemas.microsoft.com/office/drawing/2014/main" id="{E18F5298-9BED-8341-A0CC-0FE4C5B5C9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1317" y="2753943"/>
            <a:ext cx="1340700" cy="1340700"/>
          </a:xfrm>
          <a:prstGeom prst="rect">
            <a:avLst/>
          </a:prstGeom>
        </p:spPr>
      </p:pic>
      <p:pic>
        <p:nvPicPr>
          <p:cNvPr id="33" name="Graphic 32" descr="Connections with solid fill">
            <a:extLst>
              <a:ext uri="{FF2B5EF4-FFF2-40B4-BE49-F238E27FC236}">
                <a16:creationId xmlns:a16="http://schemas.microsoft.com/office/drawing/2014/main" id="{009AB4E6-0F58-134E-AAB3-2C2291FADB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25650" y="2753943"/>
            <a:ext cx="1340700" cy="1340700"/>
          </a:xfrm>
          <a:prstGeom prst="rect">
            <a:avLst/>
          </a:prstGeom>
        </p:spPr>
      </p:pic>
      <p:sp>
        <p:nvSpPr>
          <p:cNvPr id="34" name="Content Placeholder 22">
            <a:extLst>
              <a:ext uri="{FF2B5EF4-FFF2-40B4-BE49-F238E27FC236}">
                <a16:creationId xmlns:a16="http://schemas.microsoft.com/office/drawing/2014/main" id="{0785547E-FD1A-7243-9E83-A45170095BF5}"/>
              </a:ext>
            </a:extLst>
          </p:cNvPr>
          <p:cNvSpPr txBox="1">
            <a:spLocks/>
          </p:cNvSpPr>
          <p:nvPr/>
        </p:nvSpPr>
        <p:spPr>
          <a:xfrm>
            <a:off x="421880" y="4495000"/>
            <a:ext cx="3379574" cy="1256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buNone/>
            </a:pPr>
            <a:r>
              <a:rPr lang="en-US" sz="2000" b="1" dirty="0"/>
              <a:t>Content-based</a:t>
            </a:r>
          </a:p>
          <a:p>
            <a:pPr marL="0" indent="0" algn="ctr" fontAlgn="base">
              <a:buNone/>
            </a:pPr>
            <a:r>
              <a:rPr lang="en-US" sz="2000" dirty="0"/>
              <a:t>Recommend courses based on how similar a course is to past courses the employee has attended</a:t>
            </a:r>
          </a:p>
        </p:txBody>
      </p:sp>
      <p:sp>
        <p:nvSpPr>
          <p:cNvPr id="35" name="Content Placeholder 22">
            <a:extLst>
              <a:ext uri="{FF2B5EF4-FFF2-40B4-BE49-F238E27FC236}">
                <a16:creationId xmlns:a16="http://schemas.microsoft.com/office/drawing/2014/main" id="{FEF77D44-3602-6642-8ADE-B24AD4C01362}"/>
              </a:ext>
            </a:extLst>
          </p:cNvPr>
          <p:cNvSpPr txBox="1">
            <a:spLocks/>
          </p:cNvSpPr>
          <p:nvPr/>
        </p:nvSpPr>
        <p:spPr>
          <a:xfrm>
            <a:off x="4406213" y="4495000"/>
            <a:ext cx="3379574" cy="1340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buNone/>
            </a:pPr>
            <a:r>
              <a:rPr lang="en-US" sz="2000" b="1" dirty="0"/>
              <a:t>Collaborative-filtering</a:t>
            </a:r>
          </a:p>
          <a:p>
            <a:pPr marL="0" indent="0" algn="ctr" fontAlgn="base">
              <a:buNone/>
            </a:pPr>
            <a:r>
              <a:rPr lang="en-US" sz="2000" dirty="0"/>
              <a:t>Recommend courses to employees based on courses attended by similar others (‘neighbors’). </a:t>
            </a:r>
          </a:p>
          <a:p>
            <a:pPr marL="0" indent="0" algn="ctr" fontAlgn="base">
              <a:buNone/>
            </a:pPr>
            <a:endParaRPr lang="en-SG" sz="2000" dirty="0"/>
          </a:p>
        </p:txBody>
      </p:sp>
      <p:grpSp>
        <p:nvGrpSpPr>
          <p:cNvPr id="41" name="Group 40">
            <a:extLst>
              <a:ext uri="{FF2B5EF4-FFF2-40B4-BE49-F238E27FC236}">
                <a16:creationId xmlns:a16="http://schemas.microsoft.com/office/drawing/2014/main" id="{4A396D04-C953-C746-AA16-AD0C59952C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2" name="Freeform: Shape 23">
              <a:extLst>
                <a:ext uri="{FF2B5EF4-FFF2-40B4-BE49-F238E27FC236}">
                  <a16:creationId xmlns:a16="http://schemas.microsoft.com/office/drawing/2014/main" id="{2684CB24-3EEB-A045-8112-0BAC6CA28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24">
              <a:extLst>
                <a:ext uri="{FF2B5EF4-FFF2-40B4-BE49-F238E27FC236}">
                  <a16:creationId xmlns:a16="http://schemas.microsoft.com/office/drawing/2014/main" id="{5422F91D-4D39-4A41-8836-D112090CF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25">
              <a:extLst>
                <a:ext uri="{FF2B5EF4-FFF2-40B4-BE49-F238E27FC236}">
                  <a16:creationId xmlns:a16="http://schemas.microsoft.com/office/drawing/2014/main" id="{FC899703-27CA-5346-8592-182BFFE0C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26" hidden="1">
              <a:extLst>
                <a:ext uri="{FF2B5EF4-FFF2-40B4-BE49-F238E27FC236}">
                  <a16:creationId xmlns:a16="http://schemas.microsoft.com/office/drawing/2014/main" id="{0A077B1D-687A-314D-9705-A6EC1D029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27">
              <a:extLst>
                <a:ext uri="{FF2B5EF4-FFF2-40B4-BE49-F238E27FC236}">
                  <a16:creationId xmlns:a16="http://schemas.microsoft.com/office/drawing/2014/main" id="{86EEAE5A-E651-6248-BBF2-846D5F123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28">
              <a:extLst>
                <a:ext uri="{FF2B5EF4-FFF2-40B4-BE49-F238E27FC236}">
                  <a16:creationId xmlns:a16="http://schemas.microsoft.com/office/drawing/2014/main" id="{D29DBF27-9A2F-BE46-953C-3A8037252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29">
              <a:extLst>
                <a:ext uri="{FF2B5EF4-FFF2-40B4-BE49-F238E27FC236}">
                  <a16:creationId xmlns:a16="http://schemas.microsoft.com/office/drawing/2014/main" id="{F0A90781-37C9-3A41-864C-6E36701DDB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1" name="Slide Number Placeholder 50">
            <a:extLst>
              <a:ext uri="{FF2B5EF4-FFF2-40B4-BE49-F238E27FC236}">
                <a16:creationId xmlns:a16="http://schemas.microsoft.com/office/drawing/2014/main" id="{E29BCE8D-8F5C-784B-8853-9C6AB5ACDFDE}"/>
              </a:ext>
            </a:extLst>
          </p:cNvPr>
          <p:cNvSpPr>
            <a:spLocks noGrp="1"/>
          </p:cNvSpPr>
          <p:nvPr>
            <p:ph type="sldNum" sz="quarter" idx="12"/>
          </p:nvPr>
        </p:nvSpPr>
        <p:spPr/>
        <p:txBody>
          <a:bodyPr/>
          <a:lstStyle/>
          <a:p>
            <a:fld id="{3889FD00-25B0-5140-9AE5-BFC056AF466F}" type="slidenum">
              <a:rPr lang="en-US" smtClean="0"/>
              <a:t>6</a:t>
            </a:fld>
            <a:endParaRPr lang="en-US"/>
          </a:p>
        </p:txBody>
      </p:sp>
    </p:spTree>
    <p:extLst>
      <p:ext uri="{BB962C8B-B14F-4D97-AF65-F5344CB8AC3E}">
        <p14:creationId xmlns:p14="http://schemas.microsoft.com/office/powerpoint/2010/main" val="282448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6E7"/>
        </a:solidFill>
        <a:effectLst/>
      </p:bgPr>
    </p:bg>
    <p:spTree>
      <p:nvGrpSpPr>
        <p:cNvPr id="1" name=""/>
        <p:cNvGrpSpPr/>
        <p:nvPr/>
      </p:nvGrpSpPr>
      <p:grpSpPr>
        <a:xfrm>
          <a:off x="0" y="0"/>
          <a:ext cx="0" cy="0"/>
          <a:chOff x="0" y="0"/>
          <a:chExt cx="0" cy="0"/>
        </a:xfrm>
      </p:grpSpPr>
      <p:graphicFrame>
        <p:nvGraphicFramePr>
          <p:cNvPr id="18" name="Content Placeholder 17">
            <a:extLst>
              <a:ext uri="{FF2B5EF4-FFF2-40B4-BE49-F238E27FC236}">
                <a16:creationId xmlns:a16="http://schemas.microsoft.com/office/drawing/2014/main" id="{0F34AB98-7ED9-5B47-BF58-C1ADF6C2B294}"/>
              </a:ext>
            </a:extLst>
          </p:cNvPr>
          <p:cNvGraphicFramePr>
            <a:graphicFrameLocks noGrp="1"/>
          </p:cNvGraphicFramePr>
          <p:nvPr>
            <p:ph idx="1"/>
            <p:extLst>
              <p:ext uri="{D42A27DB-BD31-4B8C-83A1-F6EECF244321}">
                <p14:modId xmlns:p14="http://schemas.microsoft.com/office/powerpoint/2010/main" val="2362812700"/>
              </p:ext>
            </p:extLst>
          </p:nvPr>
        </p:nvGraphicFramePr>
        <p:xfrm>
          <a:off x="461010" y="902939"/>
          <a:ext cx="11269980" cy="5052122"/>
        </p:xfrm>
        <a:graphic>
          <a:graphicData uri="http://schemas.openxmlformats.org/drawingml/2006/table">
            <a:tbl>
              <a:tblPr firstRow="1" firstCol="1" bandRow="1">
                <a:tableStyleId>{073A0DAA-6AF3-43AB-8588-CEC1D06C72B9}</a:tableStyleId>
              </a:tblPr>
              <a:tblGrid>
                <a:gridCol w="1554739">
                  <a:extLst>
                    <a:ext uri="{9D8B030D-6E8A-4147-A177-3AD203B41FA5}">
                      <a16:colId xmlns:a16="http://schemas.microsoft.com/office/drawing/2014/main" val="1124859971"/>
                    </a:ext>
                  </a:extLst>
                </a:gridCol>
                <a:gridCol w="4605184">
                  <a:extLst>
                    <a:ext uri="{9D8B030D-6E8A-4147-A177-3AD203B41FA5}">
                      <a16:colId xmlns:a16="http://schemas.microsoft.com/office/drawing/2014/main" val="933424023"/>
                    </a:ext>
                  </a:extLst>
                </a:gridCol>
                <a:gridCol w="5110057">
                  <a:extLst>
                    <a:ext uri="{9D8B030D-6E8A-4147-A177-3AD203B41FA5}">
                      <a16:colId xmlns:a16="http://schemas.microsoft.com/office/drawing/2014/main" val="1603514380"/>
                    </a:ext>
                  </a:extLst>
                </a:gridCol>
              </a:tblGrid>
              <a:tr h="652209">
                <a:tc>
                  <a:txBody>
                    <a:bodyPr/>
                    <a:lstStyle/>
                    <a:p>
                      <a:pPr indent="90170" algn="just" fontAlgn="base"/>
                      <a:r>
                        <a:rPr lang="en-SG" sz="2000" dirty="0">
                          <a:effectLst/>
                        </a:rPr>
                        <a:t>Approach </a:t>
                      </a:r>
                      <a:endParaRPr lang="en-SG"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solidFill>
                  </a:tcPr>
                </a:tc>
                <a:tc>
                  <a:txBody>
                    <a:bodyPr/>
                    <a:lstStyle/>
                    <a:p>
                      <a:pPr indent="85725" algn="just" fontAlgn="base"/>
                      <a:r>
                        <a:rPr lang="en-US" sz="2000" dirty="0">
                          <a:effectLst/>
                        </a:rPr>
                        <a:t>Pros</a:t>
                      </a:r>
                      <a:endParaRPr lang="en-SG"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solidFill>
                  </a:tcPr>
                </a:tc>
                <a:tc>
                  <a:txBody>
                    <a:bodyPr/>
                    <a:lstStyle/>
                    <a:p>
                      <a:pPr indent="102870" algn="just" fontAlgn="base"/>
                      <a:r>
                        <a:rPr lang="en-US" sz="2000" dirty="0">
                          <a:effectLst/>
                        </a:rPr>
                        <a:t>Cons</a:t>
                      </a:r>
                      <a:endParaRPr lang="en-SG"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2774569122"/>
                  </a:ext>
                </a:extLst>
              </a:tr>
              <a:tr h="2350973">
                <a:tc>
                  <a:txBody>
                    <a:bodyPr/>
                    <a:lstStyle/>
                    <a:p>
                      <a:pPr marL="15875" algn="just" fontAlgn="base"/>
                      <a:r>
                        <a:rPr lang="en-SG" sz="2000" dirty="0">
                          <a:effectLst/>
                        </a:rPr>
                        <a:t>Content- based:  </a:t>
                      </a:r>
                    </a:p>
                    <a:p>
                      <a:pPr marL="15875" algn="just" fontAlgn="base">
                        <a:spcAft>
                          <a:spcPts val="0"/>
                        </a:spcAft>
                      </a:pPr>
                      <a:r>
                        <a:rPr lang="en-SG" sz="2000" dirty="0">
                          <a:effectLst/>
                        </a:rPr>
                        <a:t> </a:t>
                      </a:r>
                      <a:endParaRPr lang="en-SG"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solidFill>
                  </a:tcPr>
                </a:tc>
                <a:tc>
                  <a:txBody>
                    <a:bodyPr/>
                    <a:lstStyle/>
                    <a:p>
                      <a:pPr marL="342900" marR="77470" lvl="0" indent="-342900" algn="l" fontAlgn="base">
                        <a:spcAft>
                          <a:spcPts val="0"/>
                        </a:spcAft>
                        <a:buFont typeface="Symbol" pitchFamily="2" charset="2"/>
                        <a:buChar char=""/>
                      </a:pPr>
                      <a:r>
                        <a:rPr lang="en-US" sz="1800" dirty="0">
                          <a:effectLst/>
                        </a:rPr>
                        <a:t>Does not need data from other users (only active user). </a:t>
                      </a:r>
                      <a:endParaRPr lang="en-SG" sz="1800" dirty="0">
                        <a:effectLst/>
                      </a:endParaRPr>
                    </a:p>
                    <a:p>
                      <a:pPr marL="342900" marR="77470" lvl="0" indent="-342900" algn="l" fontAlgn="base">
                        <a:spcAft>
                          <a:spcPts val="0"/>
                        </a:spcAft>
                        <a:buFont typeface="Symbol" pitchFamily="2" charset="2"/>
                        <a:buChar char=""/>
                      </a:pPr>
                      <a:r>
                        <a:rPr lang="en-US" sz="1800" dirty="0">
                          <a:effectLst/>
                        </a:rPr>
                        <a:t>Can recommend courses not yet rated by any user.  </a:t>
                      </a:r>
                      <a:endParaRPr lang="en-SG" sz="1800" dirty="0">
                        <a:effectLst/>
                      </a:endParaRPr>
                    </a:p>
                    <a:p>
                      <a:pPr marL="342900" marR="77470" lvl="0" indent="-342900" algn="l" fontAlgn="base">
                        <a:spcAft>
                          <a:spcPts val="0"/>
                        </a:spcAft>
                        <a:buFont typeface="Symbol" pitchFamily="2" charset="2"/>
                        <a:buChar char=""/>
                      </a:pPr>
                      <a:r>
                        <a:rPr lang="en-US" sz="1800" dirty="0">
                          <a:effectLst/>
                        </a:rPr>
                        <a:t>No cold-start problem</a:t>
                      </a:r>
                      <a:endParaRPr lang="en-SG"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342900" marR="77470" lvl="0" indent="-342900" algn="l" fontAlgn="base">
                        <a:spcAft>
                          <a:spcPts val="0"/>
                        </a:spcAft>
                        <a:buFont typeface="Symbol" pitchFamily="2" charset="2"/>
                        <a:buChar char=""/>
                      </a:pPr>
                      <a:r>
                        <a:rPr lang="en-US" sz="1800" dirty="0">
                          <a:effectLst/>
                        </a:rPr>
                        <a:t>May not be useful if recommendations are based on user’s past attended courses as:</a:t>
                      </a:r>
                      <a:endParaRPr lang="en-SG" sz="1800" dirty="0">
                        <a:effectLst/>
                      </a:endParaRPr>
                    </a:p>
                    <a:p>
                      <a:pPr marL="742950" marR="77470" lvl="1" indent="-285750" algn="l" fontAlgn="base">
                        <a:spcAft>
                          <a:spcPts val="0"/>
                        </a:spcAft>
                        <a:buFont typeface="Courier New" panose="02070309020205020404" pitchFamily="49" charset="0"/>
                        <a:buChar char="o"/>
                      </a:pPr>
                      <a:r>
                        <a:rPr lang="en-US" sz="1800" dirty="0">
                          <a:effectLst/>
                        </a:rPr>
                        <a:t>Recommendations are limited to users existing skillset and would miss out on skills that the user may require for the job but does not already posses.</a:t>
                      </a:r>
                      <a:endParaRPr lang="en-SG" sz="1800" dirty="0">
                        <a:effectLst/>
                      </a:endParaRPr>
                    </a:p>
                    <a:p>
                      <a:pPr marL="742950" marR="77470" lvl="1" indent="-285750" algn="l" fontAlgn="base">
                        <a:spcAft>
                          <a:spcPts val="0"/>
                        </a:spcAft>
                        <a:buFont typeface="Courier New" panose="02070309020205020404" pitchFamily="49" charset="0"/>
                        <a:buChar char="o"/>
                      </a:pPr>
                      <a:r>
                        <a:rPr lang="en-US" sz="1800" dirty="0">
                          <a:effectLst/>
                        </a:rPr>
                        <a:t>User does not need to attend another course covering the similar content. </a:t>
                      </a:r>
                      <a:endParaRPr lang="en-SG"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72376398"/>
                  </a:ext>
                </a:extLst>
              </a:tr>
              <a:tr h="1357271">
                <a:tc>
                  <a:txBody>
                    <a:bodyPr/>
                    <a:lstStyle/>
                    <a:p>
                      <a:pPr marL="15875" algn="just" fontAlgn="base"/>
                      <a:r>
                        <a:rPr lang="en-SG" sz="2000" dirty="0">
                          <a:effectLst/>
                        </a:rPr>
                        <a:t>Collaborative-filtering: </a:t>
                      </a:r>
                    </a:p>
                    <a:p>
                      <a:pPr marL="15875" algn="just" fontAlgn="base"/>
                      <a:r>
                        <a:rPr lang="en-SG" sz="2000" dirty="0">
                          <a:effectLst/>
                        </a:rPr>
                        <a:t> </a:t>
                      </a:r>
                      <a:endParaRPr lang="en-SG"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solidFill>
                  </a:tcPr>
                </a:tc>
                <a:tc>
                  <a:txBody>
                    <a:bodyPr/>
                    <a:lstStyle/>
                    <a:p>
                      <a:pPr marL="342900" marR="77470" lvl="0" indent="-342900" algn="l" fontAlgn="base">
                        <a:spcAft>
                          <a:spcPts val="0"/>
                        </a:spcAft>
                        <a:buFont typeface="Symbol" pitchFamily="2" charset="2"/>
                        <a:buChar char=""/>
                      </a:pPr>
                      <a:r>
                        <a:rPr lang="en-US" sz="1800" dirty="0">
                          <a:effectLst/>
                        </a:rPr>
                        <a:t>No domain knowledge needed because the embeddings are automatically learned.  </a:t>
                      </a:r>
                      <a:endParaRPr lang="en-SG" sz="1800" dirty="0">
                        <a:effectLst/>
                      </a:endParaRPr>
                    </a:p>
                    <a:p>
                      <a:pPr marL="342900" marR="77470" lvl="0" indent="-342900" algn="l" fontAlgn="base">
                        <a:spcAft>
                          <a:spcPts val="0"/>
                        </a:spcAft>
                        <a:buFont typeface="Symbol" pitchFamily="2" charset="2"/>
                        <a:buChar char=""/>
                      </a:pPr>
                      <a:r>
                        <a:rPr lang="en-US" sz="1800" dirty="0">
                          <a:effectLst/>
                        </a:rPr>
                        <a:t>Serendipity (i.e., novel items introduced to user). </a:t>
                      </a:r>
                      <a:endParaRPr lang="en-SG"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342900" marR="77470" lvl="0" indent="-342900" algn="l" fontAlgn="base">
                        <a:spcAft>
                          <a:spcPts val="0"/>
                        </a:spcAft>
                        <a:buFont typeface="Symbol" pitchFamily="2" charset="2"/>
                        <a:buChar char=""/>
                      </a:pPr>
                      <a:r>
                        <a:rPr lang="en-US" sz="1800" dirty="0">
                          <a:effectLst/>
                        </a:rPr>
                        <a:t>Difficulty identifying ‘similar others’ as employees in the same department may require different skills and have different skill gaps.</a:t>
                      </a:r>
                      <a:endParaRPr lang="en-SG" sz="1800" dirty="0">
                        <a:effectLst/>
                      </a:endParaRPr>
                    </a:p>
                    <a:p>
                      <a:pPr marL="342900" marR="77470" lvl="0" indent="-342900" algn="l" fontAlgn="base">
                        <a:spcAft>
                          <a:spcPts val="0"/>
                        </a:spcAft>
                        <a:buFont typeface="Symbol" pitchFamily="2" charset="2"/>
                        <a:buChar char=""/>
                      </a:pPr>
                      <a:r>
                        <a:rPr lang="en-US" sz="1800" dirty="0">
                          <a:effectLst/>
                        </a:rPr>
                        <a:t>Cold-start problem exists. </a:t>
                      </a:r>
                      <a:endParaRPr lang="en-SG"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72540192"/>
                  </a:ext>
                </a:extLst>
              </a:tr>
              <a:tr h="691669">
                <a:tc>
                  <a:txBody>
                    <a:bodyPr/>
                    <a:lstStyle/>
                    <a:p>
                      <a:pPr marL="15875" algn="just" fontAlgn="base"/>
                      <a:r>
                        <a:rPr lang="en-SG" sz="2000" dirty="0">
                          <a:effectLst/>
                        </a:rPr>
                        <a:t>Knowledge- based:  </a:t>
                      </a: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solidFill>
                  </a:tcPr>
                </a:tc>
                <a:tc>
                  <a:txBody>
                    <a:bodyPr/>
                    <a:lstStyle/>
                    <a:p>
                      <a:pPr marL="342900" marR="77470" lvl="0" indent="-342900" algn="l" fontAlgn="base">
                        <a:buFont typeface="Symbol" pitchFamily="2" charset="2"/>
                        <a:buChar char=""/>
                      </a:pPr>
                      <a:r>
                        <a:rPr lang="en-US" sz="1800" dirty="0">
                          <a:effectLst/>
                        </a:rPr>
                        <a:t>No cold-start problem.  </a:t>
                      </a:r>
                      <a:endParaRPr lang="en-SG" sz="1800" dirty="0">
                        <a:effectLst/>
                      </a:endParaRP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342900" marR="77470" lvl="0" indent="-342900" algn="l" fontAlgn="base">
                        <a:buFont typeface="Symbol" pitchFamily="2" charset="2"/>
                        <a:buChar char=""/>
                      </a:pPr>
                      <a:r>
                        <a:rPr lang="en-US" sz="1800" dirty="0">
                          <a:effectLst/>
                        </a:rPr>
                        <a:t>Needs domain knowledge- Users may not be aware of their own skill gaps. </a:t>
                      </a:r>
                      <a:endParaRPr lang="en-SG"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21765322"/>
                  </a:ext>
                </a:extLst>
              </a:tr>
            </a:tbl>
          </a:graphicData>
        </a:graphic>
      </p:graphicFrame>
      <p:sp>
        <p:nvSpPr>
          <p:cNvPr id="19" name="Rectangle 10">
            <a:extLst>
              <a:ext uri="{FF2B5EF4-FFF2-40B4-BE49-F238E27FC236}">
                <a16:creationId xmlns:a16="http://schemas.microsoft.com/office/drawing/2014/main" id="{43B6ED7A-15D8-1E43-8A84-951C1CF61F94}"/>
              </a:ext>
            </a:extLst>
          </p:cNvPr>
          <p:cNvSpPr>
            <a:spLocks noChangeArrowheads="1"/>
          </p:cNvSpPr>
          <p:nvPr/>
        </p:nvSpPr>
        <p:spPr bwMode="auto">
          <a:xfrm>
            <a:off x="3079750" y="2163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Slide Number Placeholder 4">
            <a:extLst>
              <a:ext uri="{FF2B5EF4-FFF2-40B4-BE49-F238E27FC236}">
                <a16:creationId xmlns:a16="http://schemas.microsoft.com/office/drawing/2014/main" id="{9730FED7-9264-B04D-A72D-DCBC3284A3A2}"/>
              </a:ext>
            </a:extLst>
          </p:cNvPr>
          <p:cNvSpPr>
            <a:spLocks noGrp="1"/>
          </p:cNvSpPr>
          <p:nvPr>
            <p:ph type="sldNum" sz="quarter" idx="12"/>
          </p:nvPr>
        </p:nvSpPr>
        <p:spPr/>
        <p:txBody>
          <a:bodyPr/>
          <a:lstStyle/>
          <a:p>
            <a:fld id="{3889FD00-25B0-5140-9AE5-BFC056AF466F}" type="slidenum">
              <a:rPr lang="en-US" smtClean="0"/>
              <a:t>7</a:t>
            </a:fld>
            <a:endParaRPr lang="en-US"/>
          </a:p>
        </p:txBody>
      </p:sp>
      <p:sp>
        <p:nvSpPr>
          <p:cNvPr id="7" name="TextBox 6">
            <a:extLst>
              <a:ext uri="{FF2B5EF4-FFF2-40B4-BE49-F238E27FC236}">
                <a16:creationId xmlns:a16="http://schemas.microsoft.com/office/drawing/2014/main" id="{7F13A5DD-3218-5747-98D9-479FB6226DF1}"/>
              </a:ext>
            </a:extLst>
          </p:cNvPr>
          <p:cNvSpPr txBox="1"/>
          <p:nvPr/>
        </p:nvSpPr>
        <p:spPr>
          <a:xfrm>
            <a:off x="2602523" y="7142683"/>
            <a:ext cx="764344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FF0000"/>
                </a:solidFill>
              </a:rPr>
              <a:t>No</a:t>
            </a:r>
            <a:r>
              <a:rPr kumimoji="0" lang="en-US" altLang="en-US" sz="1800" b="0" i="0" u="none" strike="noStrike" cap="none" normalizeH="0" baseline="0" dirty="0">
                <a:ln>
                  <a:noFill/>
                </a:ln>
                <a:solidFill>
                  <a:srgbClr val="FF0000"/>
                </a:solidFill>
                <a:effectLst/>
                <a:latin typeface="+mn-lt"/>
                <a:ea typeface="+mn-ea"/>
                <a:cs typeface="+mn-cs"/>
              </a:rPr>
              <a:t>te: cold start o</a:t>
            </a:r>
            <a:r>
              <a:rPr kumimoji="0" lang="en-US" altLang="en-US" sz="18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ccurs when a novel item has insufficient user data for an accurate recommendation to be made.</a:t>
            </a:r>
            <a:endParaRPr kumimoji="0" lang="en-US" altLang="en-US" sz="40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552851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Slide Background Fill">
            <a:extLst>
              <a:ext uri="{FF2B5EF4-FFF2-40B4-BE49-F238E27FC236}">
                <a16:creationId xmlns:a16="http://schemas.microsoft.com/office/drawing/2014/main" id="{807C3561-7712-FD4F-B7BF-87A3F9BFC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Cover">
            <a:extLst>
              <a:ext uri="{FF2B5EF4-FFF2-40B4-BE49-F238E27FC236}">
                <a16:creationId xmlns:a16="http://schemas.microsoft.com/office/drawing/2014/main" id="{380BA129-F929-014E-8FB7-0B1F4A74C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3B265D-2E06-2F48-B29D-B1F4F0BFCB9D}"/>
              </a:ext>
            </a:extLst>
          </p:cNvPr>
          <p:cNvSpPr/>
          <p:nvPr/>
        </p:nvSpPr>
        <p:spPr>
          <a:xfrm rot="5400000">
            <a:off x="5241644" y="-5259666"/>
            <a:ext cx="1690689" cy="12210023"/>
          </a:xfrm>
          <a:prstGeom prst="rect">
            <a:avLst/>
          </a:prstGeom>
          <a:solidFill>
            <a:srgbClr val="334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grpSp>
        <p:nvGrpSpPr>
          <p:cNvPr id="18" name="Group 17">
            <a:extLst>
              <a:ext uri="{FF2B5EF4-FFF2-40B4-BE49-F238E27FC236}">
                <a16:creationId xmlns:a16="http://schemas.microsoft.com/office/drawing/2014/main" id="{EF074398-B7E8-BC48-A466-858B37AFB8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23">
              <a:extLst>
                <a:ext uri="{FF2B5EF4-FFF2-40B4-BE49-F238E27FC236}">
                  <a16:creationId xmlns:a16="http://schemas.microsoft.com/office/drawing/2014/main" id="{5C5733A7-E1B5-0D42-82F7-9478D8622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24">
              <a:extLst>
                <a:ext uri="{FF2B5EF4-FFF2-40B4-BE49-F238E27FC236}">
                  <a16:creationId xmlns:a16="http://schemas.microsoft.com/office/drawing/2014/main" id="{9398D4AE-F5F2-0345-9D2E-94AE7F446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5">
              <a:extLst>
                <a:ext uri="{FF2B5EF4-FFF2-40B4-BE49-F238E27FC236}">
                  <a16:creationId xmlns:a16="http://schemas.microsoft.com/office/drawing/2014/main" id="{7C6D5860-D816-F84F-B1B9-881079507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6" hidden="1">
              <a:extLst>
                <a:ext uri="{FF2B5EF4-FFF2-40B4-BE49-F238E27FC236}">
                  <a16:creationId xmlns:a16="http://schemas.microsoft.com/office/drawing/2014/main" id="{B457C339-BAD9-0F4D-BA41-FE85CAE41E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7">
              <a:extLst>
                <a:ext uri="{FF2B5EF4-FFF2-40B4-BE49-F238E27FC236}">
                  <a16:creationId xmlns:a16="http://schemas.microsoft.com/office/drawing/2014/main" id="{A4804340-3E64-9242-92E0-B77281CFEC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8">
              <a:extLst>
                <a:ext uri="{FF2B5EF4-FFF2-40B4-BE49-F238E27FC236}">
                  <a16:creationId xmlns:a16="http://schemas.microsoft.com/office/drawing/2014/main" id="{DAF72621-0208-6648-967B-F7A2D18D2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9">
              <a:extLst>
                <a:ext uri="{FF2B5EF4-FFF2-40B4-BE49-F238E27FC236}">
                  <a16:creationId xmlns:a16="http://schemas.microsoft.com/office/drawing/2014/main" id="{A0545B3B-8CA0-F747-8A74-711900179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3" name="Content Placeholder 2">
            <a:extLst>
              <a:ext uri="{FF2B5EF4-FFF2-40B4-BE49-F238E27FC236}">
                <a16:creationId xmlns:a16="http://schemas.microsoft.com/office/drawing/2014/main" id="{BA518508-5FAA-1B42-BCAF-905EE3B30818}"/>
              </a:ext>
            </a:extLst>
          </p:cNvPr>
          <p:cNvSpPr>
            <a:spLocks noGrp="1"/>
          </p:cNvSpPr>
          <p:nvPr>
            <p:ph idx="1"/>
          </p:nvPr>
        </p:nvSpPr>
        <p:spPr>
          <a:xfrm>
            <a:off x="621792" y="1908357"/>
            <a:ext cx="10913500" cy="4819838"/>
          </a:xfrm>
        </p:spPr>
        <p:txBody>
          <a:bodyPr>
            <a:normAutofit lnSpcReduction="10000"/>
          </a:bodyPr>
          <a:lstStyle/>
          <a:p>
            <a:pPr>
              <a:lnSpc>
                <a:spcPct val="110000"/>
              </a:lnSpc>
            </a:pPr>
            <a:r>
              <a:rPr lang="en-SG" dirty="0"/>
              <a:t>Content-based approach was chosen over collaborative filtering (CF)</a:t>
            </a:r>
          </a:p>
          <a:p>
            <a:pPr lvl="1">
              <a:lnSpc>
                <a:spcPct val="110000"/>
              </a:lnSpc>
            </a:pPr>
            <a:r>
              <a:rPr lang="en-SG" dirty="0"/>
              <a:t>Recommendations should be anchored on employees’ skill gap with course (user preference/rating not a priority)</a:t>
            </a:r>
          </a:p>
          <a:p>
            <a:pPr lvl="1">
              <a:lnSpc>
                <a:spcPct val="110000"/>
              </a:lnSpc>
            </a:pPr>
            <a:r>
              <a:rPr lang="en-SG" dirty="0"/>
              <a:t>CF would require enough employees to attend a course recommended it (e.g. newer courses would not get recommended)</a:t>
            </a:r>
          </a:p>
          <a:p>
            <a:pPr lvl="1">
              <a:lnSpc>
                <a:spcPct val="110000"/>
              </a:lnSpc>
            </a:pPr>
            <a:r>
              <a:rPr lang="en-SG" dirty="0"/>
              <a:t>Not everyone in a department (similar others) uses the same skills nor have the same skill gaps (CF would recommend the same courses to them)</a:t>
            </a:r>
          </a:p>
          <a:p>
            <a:pPr lvl="1">
              <a:lnSpc>
                <a:spcPct val="110000"/>
              </a:lnSpc>
            </a:pPr>
            <a:endParaRPr lang="en-SG" dirty="0"/>
          </a:p>
          <a:p>
            <a:pPr>
              <a:lnSpc>
                <a:spcPct val="110000"/>
              </a:lnSpc>
            </a:pPr>
            <a:r>
              <a:rPr lang="en-SG" dirty="0"/>
              <a:t>Limited historical data on employee competency available </a:t>
            </a:r>
          </a:p>
          <a:p>
            <a:pPr lvl="1">
              <a:lnSpc>
                <a:spcPct val="110000"/>
              </a:lnSpc>
            </a:pPr>
            <a:r>
              <a:rPr lang="en-US" dirty="0"/>
              <a:t>Use of established Competency Framework ICT sector</a:t>
            </a:r>
          </a:p>
          <a:p>
            <a:pPr lvl="1">
              <a:lnSpc>
                <a:spcPct val="110000"/>
              </a:lnSpc>
            </a:pPr>
            <a:r>
              <a:rPr lang="en-US" dirty="0"/>
              <a:t>This version of the system should allow employees to input their own skill level</a:t>
            </a:r>
          </a:p>
          <a:p>
            <a:pPr>
              <a:lnSpc>
                <a:spcPct val="110000"/>
              </a:lnSpc>
            </a:pPr>
            <a:endParaRPr lang="en-SG" b="1" dirty="0"/>
          </a:p>
        </p:txBody>
      </p:sp>
      <p:sp>
        <p:nvSpPr>
          <p:cNvPr id="29" name="Title 1">
            <a:extLst>
              <a:ext uri="{FF2B5EF4-FFF2-40B4-BE49-F238E27FC236}">
                <a16:creationId xmlns:a16="http://schemas.microsoft.com/office/drawing/2014/main" id="{CA95DA8C-750C-8344-B535-A009857AF3D6}"/>
              </a:ext>
            </a:extLst>
          </p:cNvPr>
          <p:cNvSpPr>
            <a:spLocks noGrp="1"/>
          </p:cNvSpPr>
          <p:nvPr>
            <p:ph type="title"/>
          </p:nvPr>
        </p:nvSpPr>
        <p:spPr>
          <a:xfrm>
            <a:off x="838200" y="365125"/>
            <a:ext cx="10515600" cy="1325563"/>
          </a:xfrm>
        </p:spPr>
        <p:txBody>
          <a:bodyPr>
            <a:normAutofit/>
          </a:bodyPr>
          <a:lstStyle/>
          <a:p>
            <a:r>
              <a:rPr lang="en-US" dirty="0">
                <a:solidFill>
                  <a:schemeClr val="bg1"/>
                </a:solidFill>
              </a:rPr>
              <a:t>Considerations for eventual approach</a:t>
            </a:r>
          </a:p>
        </p:txBody>
      </p:sp>
      <p:sp>
        <p:nvSpPr>
          <p:cNvPr id="2" name="Slide Number Placeholder 1">
            <a:extLst>
              <a:ext uri="{FF2B5EF4-FFF2-40B4-BE49-F238E27FC236}">
                <a16:creationId xmlns:a16="http://schemas.microsoft.com/office/drawing/2014/main" id="{9DA7338A-EC91-8B4A-8790-861B500C876C}"/>
              </a:ext>
            </a:extLst>
          </p:cNvPr>
          <p:cNvSpPr>
            <a:spLocks noGrp="1"/>
          </p:cNvSpPr>
          <p:nvPr>
            <p:ph type="sldNum" sz="quarter" idx="12"/>
          </p:nvPr>
        </p:nvSpPr>
        <p:spPr/>
        <p:txBody>
          <a:bodyPr/>
          <a:lstStyle/>
          <a:p>
            <a:fld id="{3889FD00-25B0-5140-9AE5-BFC056AF466F}" type="slidenum">
              <a:rPr lang="en-US" smtClean="0"/>
              <a:t>8</a:t>
            </a:fld>
            <a:endParaRPr lang="en-US"/>
          </a:p>
        </p:txBody>
      </p:sp>
    </p:spTree>
    <p:extLst>
      <p:ext uri="{BB962C8B-B14F-4D97-AF65-F5344CB8AC3E}">
        <p14:creationId xmlns:p14="http://schemas.microsoft.com/office/powerpoint/2010/main" val="3364547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Slide Background Fill">
            <a:extLst>
              <a:ext uri="{FF2B5EF4-FFF2-40B4-BE49-F238E27FC236}">
                <a16:creationId xmlns:a16="http://schemas.microsoft.com/office/drawing/2014/main" id="{99196DA9-A140-B446-8D9F-1567D3421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Cover">
            <a:extLst>
              <a:ext uri="{FF2B5EF4-FFF2-40B4-BE49-F238E27FC236}">
                <a16:creationId xmlns:a16="http://schemas.microsoft.com/office/drawing/2014/main" id="{AE606871-5ACB-D84B-A928-55CA4BBF3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23EA9BF-E47D-F141-9AF8-F2BE292E211A}"/>
              </a:ext>
            </a:extLst>
          </p:cNvPr>
          <p:cNvSpPr/>
          <p:nvPr/>
        </p:nvSpPr>
        <p:spPr>
          <a:xfrm rot="5400000">
            <a:off x="5241644" y="-5259666"/>
            <a:ext cx="1690689" cy="12210023"/>
          </a:xfrm>
          <a:prstGeom prst="rect">
            <a:avLst/>
          </a:prstGeom>
          <a:solidFill>
            <a:srgbClr val="334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grpSp>
        <p:nvGrpSpPr>
          <p:cNvPr id="17" name="Group 16">
            <a:extLst>
              <a:ext uri="{FF2B5EF4-FFF2-40B4-BE49-F238E27FC236}">
                <a16:creationId xmlns:a16="http://schemas.microsoft.com/office/drawing/2014/main" id="{58540633-584C-2F43-A3CC-167DC7E360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23">
              <a:extLst>
                <a:ext uri="{FF2B5EF4-FFF2-40B4-BE49-F238E27FC236}">
                  <a16:creationId xmlns:a16="http://schemas.microsoft.com/office/drawing/2014/main" id="{0F669708-06E0-CD4D-918F-3D51CEE26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24">
              <a:extLst>
                <a:ext uri="{FF2B5EF4-FFF2-40B4-BE49-F238E27FC236}">
                  <a16:creationId xmlns:a16="http://schemas.microsoft.com/office/drawing/2014/main" id="{A9FCBE7E-AB2C-6149-8365-D9F835D75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25">
              <a:extLst>
                <a:ext uri="{FF2B5EF4-FFF2-40B4-BE49-F238E27FC236}">
                  <a16:creationId xmlns:a16="http://schemas.microsoft.com/office/drawing/2014/main" id="{F740E401-EEEB-4041-A146-4E9B9E62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6" hidden="1">
              <a:extLst>
                <a:ext uri="{FF2B5EF4-FFF2-40B4-BE49-F238E27FC236}">
                  <a16:creationId xmlns:a16="http://schemas.microsoft.com/office/drawing/2014/main" id="{40AD159D-3EFF-144F-8BC4-4BC377B42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7">
              <a:extLst>
                <a:ext uri="{FF2B5EF4-FFF2-40B4-BE49-F238E27FC236}">
                  <a16:creationId xmlns:a16="http://schemas.microsoft.com/office/drawing/2014/main" id="{3C22A046-5F14-6744-9BB4-1D37BAED9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8">
              <a:extLst>
                <a:ext uri="{FF2B5EF4-FFF2-40B4-BE49-F238E27FC236}">
                  <a16:creationId xmlns:a16="http://schemas.microsoft.com/office/drawing/2014/main" id="{A0929906-854A-5E46-A38C-C137649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9">
              <a:extLst>
                <a:ext uri="{FF2B5EF4-FFF2-40B4-BE49-F238E27FC236}">
                  <a16:creationId xmlns:a16="http://schemas.microsoft.com/office/drawing/2014/main" id="{AE0F49B8-996F-264A-A74E-05A2EF053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0D39371-4A3E-5844-93F3-7417B341F012}"/>
              </a:ext>
            </a:extLst>
          </p:cNvPr>
          <p:cNvSpPr>
            <a:spLocks noGrp="1"/>
          </p:cNvSpPr>
          <p:nvPr>
            <p:ph type="title"/>
          </p:nvPr>
        </p:nvSpPr>
        <p:spPr/>
        <p:txBody>
          <a:bodyPr>
            <a:normAutofit/>
          </a:bodyPr>
          <a:lstStyle/>
          <a:p>
            <a:r>
              <a:rPr lang="en-US" dirty="0">
                <a:solidFill>
                  <a:schemeClr val="bg1"/>
                </a:solidFill>
              </a:rPr>
              <a:t>Considerations for eventual approach</a:t>
            </a:r>
          </a:p>
        </p:txBody>
      </p:sp>
      <p:sp>
        <p:nvSpPr>
          <p:cNvPr id="8" name="Content Placeholder 7">
            <a:extLst>
              <a:ext uri="{FF2B5EF4-FFF2-40B4-BE49-F238E27FC236}">
                <a16:creationId xmlns:a16="http://schemas.microsoft.com/office/drawing/2014/main" id="{8FC6AF15-48DB-2041-AA18-FFCCD6D54893}"/>
              </a:ext>
            </a:extLst>
          </p:cNvPr>
          <p:cNvSpPr>
            <a:spLocks noGrp="1"/>
          </p:cNvSpPr>
          <p:nvPr>
            <p:ph idx="1"/>
          </p:nvPr>
        </p:nvSpPr>
        <p:spPr>
          <a:xfrm>
            <a:off x="641734" y="1816206"/>
            <a:ext cx="11522619" cy="5041794"/>
          </a:xfrm>
        </p:spPr>
        <p:txBody>
          <a:bodyPr>
            <a:normAutofit/>
          </a:bodyPr>
          <a:lstStyle/>
          <a:p>
            <a:r>
              <a:rPr lang="en-US" sz="2400" dirty="0"/>
              <a:t>Initially built a generic recommender </a:t>
            </a:r>
          </a:p>
          <a:p>
            <a:pPr marL="457200" lvl="1" indent="0">
              <a:buNone/>
            </a:pPr>
            <a:endParaRPr lang="en-US" sz="2000" dirty="0"/>
          </a:p>
          <a:p>
            <a:pPr marL="457200" lvl="1" indent="0">
              <a:buNone/>
            </a:pPr>
            <a:endParaRPr lang="en-US" sz="2000" dirty="0"/>
          </a:p>
          <a:p>
            <a:pPr marL="457200" lvl="1" indent="0">
              <a:buNone/>
            </a:pPr>
            <a:endParaRPr lang="en-US" sz="2000" dirty="0"/>
          </a:p>
          <a:p>
            <a:pPr lvl="1"/>
            <a:endParaRPr lang="en-US" sz="2000" dirty="0"/>
          </a:p>
          <a:p>
            <a:pPr lvl="1"/>
            <a:r>
              <a:rPr lang="en-US" sz="2000" dirty="0"/>
              <a:t>Useful in recommending introduction courses to employees who would like a change in job scope / new to the job</a:t>
            </a:r>
          </a:p>
          <a:p>
            <a:pPr lvl="1"/>
            <a:r>
              <a:rPr lang="en-US" sz="2000" dirty="0"/>
              <a:t>Challenge was that it does not recommend courses for each individual competency for the job </a:t>
            </a:r>
          </a:p>
          <a:p>
            <a:pPr lvl="1"/>
            <a:r>
              <a:rPr lang="en-US" sz="2000" dirty="0"/>
              <a:t>Instead, proficiency descriptions that corresponded to each employee skill gap was used</a:t>
            </a:r>
          </a:p>
          <a:p>
            <a:pPr lvl="1"/>
            <a:endParaRPr lang="en-US" sz="2000" dirty="0"/>
          </a:p>
          <a:p>
            <a:r>
              <a:rPr lang="en-US" sz="2400" dirty="0"/>
              <a:t>Compared recommending level-by-level </a:t>
            </a:r>
            <a:r>
              <a:rPr lang="en-US" sz="1700" dirty="0"/>
              <a:t>(Level 1</a:t>
            </a:r>
            <a:r>
              <a:rPr lang="en-US" sz="1700" dirty="0">
                <a:sym typeface="Wingdings" pitchFamily="2" charset="2"/>
              </a:rPr>
              <a:t>, Level 2, Level 3) </a:t>
            </a:r>
            <a:r>
              <a:rPr lang="en-US" sz="2400" dirty="0"/>
              <a:t>vs. combining proficiency levels </a:t>
            </a:r>
            <a:r>
              <a:rPr lang="en-US" sz="1700" dirty="0"/>
              <a:t>(</a:t>
            </a:r>
            <a:r>
              <a:rPr lang="en-US" sz="1700" dirty="0">
                <a:sym typeface="Wingdings" pitchFamily="2" charset="2"/>
              </a:rPr>
              <a:t>Levels 1+2+3)</a:t>
            </a:r>
            <a:endParaRPr lang="en-US" sz="2400" dirty="0">
              <a:sym typeface="Wingdings" pitchFamily="2" charset="2"/>
            </a:endParaRPr>
          </a:p>
          <a:p>
            <a:pPr lvl="1">
              <a:lnSpc>
                <a:spcPct val="100000"/>
              </a:lnSpc>
            </a:pPr>
            <a:r>
              <a:rPr lang="en-US" sz="2000" dirty="0">
                <a:sym typeface="Wingdings" pitchFamily="2" charset="2"/>
              </a:rPr>
              <a:t>Alternatively, Levels 1+2Level 3</a:t>
            </a:r>
          </a:p>
        </p:txBody>
      </p:sp>
      <p:graphicFrame>
        <p:nvGraphicFramePr>
          <p:cNvPr id="9" name="Diagram 8">
            <a:extLst>
              <a:ext uri="{FF2B5EF4-FFF2-40B4-BE49-F238E27FC236}">
                <a16:creationId xmlns:a16="http://schemas.microsoft.com/office/drawing/2014/main" id="{44F34607-F9EB-F247-93C9-220D61225A93}"/>
              </a:ext>
            </a:extLst>
          </p:cNvPr>
          <p:cNvGraphicFramePr/>
          <p:nvPr>
            <p:extLst>
              <p:ext uri="{D42A27DB-BD31-4B8C-83A1-F6EECF244321}">
                <p14:modId xmlns:p14="http://schemas.microsoft.com/office/powerpoint/2010/main" val="2465873632"/>
              </p:ext>
            </p:extLst>
          </p:nvPr>
        </p:nvGraphicFramePr>
        <p:xfrm>
          <a:off x="1060943" y="2380157"/>
          <a:ext cx="10314432" cy="1082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962B3EFB-CB66-6342-B31B-9916F628C996}"/>
              </a:ext>
            </a:extLst>
          </p:cNvPr>
          <p:cNvSpPr>
            <a:spLocks noGrp="1"/>
          </p:cNvSpPr>
          <p:nvPr>
            <p:ph type="sldNum" sz="quarter" idx="12"/>
          </p:nvPr>
        </p:nvSpPr>
        <p:spPr/>
        <p:txBody>
          <a:bodyPr/>
          <a:lstStyle/>
          <a:p>
            <a:fld id="{3889FD00-25B0-5140-9AE5-BFC056AF466F}" type="slidenum">
              <a:rPr lang="en-US" smtClean="0"/>
              <a:t>9</a:t>
            </a:fld>
            <a:endParaRPr lang="en-US"/>
          </a:p>
        </p:txBody>
      </p:sp>
    </p:spTree>
    <p:extLst>
      <p:ext uri="{BB962C8B-B14F-4D97-AF65-F5344CB8AC3E}">
        <p14:creationId xmlns:p14="http://schemas.microsoft.com/office/powerpoint/2010/main" val="2810135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45871</TotalTime>
  <Words>5125</Words>
  <Application>Microsoft Macintosh PowerPoint</Application>
  <PresentationFormat>Widescreen</PresentationFormat>
  <Paragraphs>455</Paragraphs>
  <Slides>31</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Cambria Math</vt:lpstr>
      <vt:lpstr>Courier New</vt:lpstr>
      <vt:lpstr>Symbol</vt:lpstr>
      <vt:lpstr>Times New Roman</vt:lpstr>
      <vt:lpstr>Wingdings</vt:lpstr>
      <vt:lpstr>Office Theme</vt:lpstr>
      <vt:lpstr>Skills/Courses Recommender System </vt:lpstr>
      <vt:lpstr>Content</vt:lpstr>
      <vt:lpstr>Project Objectives</vt:lpstr>
      <vt:lpstr>Requirements</vt:lpstr>
      <vt:lpstr>Considerations &amp; Approach taken</vt:lpstr>
      <vt:lpstr>Comparing Recommender types</vt:lpstr>
      <vt:lpstr>PowerPoint Presentation</vt:lpstr>
      <vt:lpstr>Considerations for eventual approach</vt:lpstr>
      <vt:lpstr>Considerations for eventual approach</vt:lpstr>
      <vt:lpstr>Recommender system components</vt:lpstr>
      <vt:lpstr>Recommender system components</vt:lpstr>
      <vt:lpstr>Recommender system components</vt:lpstr>
      <vt:lpstr>Technologies used</vt:lpstr>
      <vt:lpstr>Data Extraction,  Transformation &amp; Exploration</vt:lpstr>
      <vt:lpstr>Data acquisition</vt:lpstr>
      <vt:lpstr>Data acquisition: User data</vt:lpstr>
      <vt:lpstr>Data acquisition: Course data</vt:lpstr>
      <vt:lpstr>Extracting Competency framework data</vt:lpstr>
      <vt:lpstr>Extracting Proficiency data</vt:lpstr>
      <vt:lpstr>Extracting Course content data</vt:lpstr>
      <vt:lpstr>PowerPoint Presentation</vt:lpstr>
      <vt:lpstr>Exploratory Data Analysis</vt:lpstr>
      <vt:lpstr>Modelling &amp; Evaluation</vt:lpstr>
      <vt:lpstr>PowerPoint Presentation</vt:lpstr>
      <vt:lpstr>Content analysis: TF-IDF</vt:lpstr>
      <vt:lpstr>Evaluation</vt:lpstr>
      <vt:lpstr>Evaluation</vt:lpstr>
      <vt:lpstr>Demo</vt:lpstr>
      <vt:lpstr>Next Steps</vt:lpstr>
      <vt:lpstr>Internship Learning points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preso</dc:title>
  <dc:creator>Tan Tessa (Chen Xi)</dc:creator>
  <cp:lastModifiedBy>Tan Tessa (Chen Xi)</cp:lastModifiedBy>
  <cp:revision>29</cp:revision>
  <dcterms:created xsi:type="dcterms:W3CDTF">2022-03-24T07:38:14Z</dcterms:created>
  <dcterms:modified xsi:type="dcterms:W3CDTF">2022-05-13T06:27:00Z</dcterms:modified>
</cp:coreProperties>
</file>